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6858000" cx="12192000"/>
  <p:notesSz cx="6858000" cy="9144000"/>
  <p:embeddedFontLst>
    <p:embeddedFont>
      <p:font typeface="Play"/>
      <p:regular r:id="rId94"/>
      <p:bold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B2A0C8-0F9E-4F69-B959-BEA536DA84A6}">
  <a:tblStyle styleId="{52B2A0C8-0F9E-4F69-B959-BEA536DA84A6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fill>
          <a:solidFill>
            <a:srgbClr val="CAD5FF"/>
          </a:solidFill>
        </a:fill>
      </a:tcStyle>
    </a:band1H>
    <a:band2H>
      <a:tcTxStyle/>
    </a:band2H>
    <a:band1V>
      <a:tcTxStyle/>
      <a:tcStyle>
        <a:fill>
          <a:solidFill>
            <a:srgbClr val="CAD5FF"/>
          </a:solidFill>
        </a:fill>
      </a:tcStyle>
    </a:band1V>
    <a:band2V>
      <a:tcTxStyle/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Play-bold.fntdata"/><Relationship Id="rId50" Type="http://schemas.openxmlformats.org/officeDocument/2006/relationships/slide" Target="slides/slide45.xml"/><Relationship Id="rId94" Type="http://schemas.openxmlformats.org/officeDocument/2006/relationships/font" Target="fonts/Play-regular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21b1726d44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21b1726d44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21b1726d44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21b1726d44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1b1726d44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21b1726d44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1b1726d44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21b1726d44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21b1726d44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21b1726d44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1b1726d44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21b1726d44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21b1726d44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21b1726d44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1b1726d44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21b1726d44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21b1726d44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21b1726d44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1b1726d44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21b1726d44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21b1726d44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21b1726d44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1b1726d44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21b1726d44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21b1726d44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21b1726d44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1b1726d44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21b1726d44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21b1726d44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21b1726d44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21b1726d44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221b1726d44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21b1726d44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21b1726d44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21b1726d44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21b1726d44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21b1726d44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221b1726d44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21b1726d44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21b1726d44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21b1726d44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221b1726d44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21b1726d44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221b1726d44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21b1726d44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21b1726d44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21b1726d44_0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21b1726d44_0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21b1726d44_0_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21b1726d44_0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21b1726d44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21b1726d44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21b1726d44_0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21b1726d44_0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21b1726d44_0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21b1726d44_0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21b1726d44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221b1726d44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21b1726d44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221b1726d44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21b1726d44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21b1726d44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21b1726d44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221b1726d44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21b1726d44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21b1726d44_0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21b1726d44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221b1726d44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21b1726d44_0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221b1726d44_0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21b1726d44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221b1726d44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21b1726d44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221b1726d44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21b1726d44_0_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221b1726d44_0_5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21b1726d44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221b1726d44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21b1726d44_0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221b1726d44_0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21b1726d44_0_5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221b1726d44_0_5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21b1726d44_0_5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221b1726d44_0_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21b1726d44_0_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221b1726d44_0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21b1726d44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221b1726d44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21b1726d44_0_6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221b1726d44_0_6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21b1726d44_0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221b1726d44_0_6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21b1726d44_0_6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221b1726d44_0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21b1726d44_0_6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221b1726d44_0_6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21b1726d44_0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221b1726d44_0_6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1b1726d44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21b1726d44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21b1726d44_0_6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221b1726d44_0_6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21b1726d44_0_6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221b1726d44_0_6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21b1726d44_0_6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221b1726d44_0_6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21b1726d44_0_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221b1726d44_0_6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21b1726d44_0_7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221b1726d44_0_7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21b1726d44_0_7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221b1726d44_0_7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21b1726d44_0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221b1726d44_0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21b1726d44_0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221b1726d44_0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21b1726d44_0_7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221b1726d44_0_7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1b1726d4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21b1726d4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21b1726d44_0_7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221b1726d44_0_7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21b1726d44_0_7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221b1726d44_0_7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21b1726d44_0_7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221b1726d44_0_7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21b1726d44_0_7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221b1726d44_0_7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21b1726d44_0_7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221b1726d44_0_7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21b1726d44_0_7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221b1726d44_0_7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21b1726d44_0_8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221b1726d44_0_8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21b1726d44_0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221b1726d44_0_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21b1726d44_0_8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221b1726d44_0_8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21b1726d44_0_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221b1726d44_0_8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1b1726d44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21b1726d44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21b1726d44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g221b1726d44_0_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1b1726d44_0_8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221b1726d44_0_8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21b1726d44_0_8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221b1726d44_0_8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21b1726d44_0_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221b1726d44_0_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21b1726d44_0_8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221b1726d44_0_8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21b1726d44_0_8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221b1726d44_0_8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21b1726d44_0_9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221b1726d44_0_9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21b1726d44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21b1726d44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9" name="Google Shape;59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" name="Google Shape;62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8" name="Google Shape;10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12" name="Google Shape;112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4" name="Google Shape;114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5" name="Google Shape;12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1" name="Google Shape;141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2" name="Google Shape;142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3" name="Google Shape;143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" name="Google Shape;145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1" name="Google Shape;161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62" name="Google Shape;162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63" name="Google Shape;163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" name="Google Shape;165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5" name="Google Shape;29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97" name="Google Shape;29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4" name="Google Shape;30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6" name="Google Shape;30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0" name="Google Shape;320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321" name="Google Shape;32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24" name="Google Shape;324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325" name="Google Shape;325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37" name="Google Shape;33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6" name="Google Shape;34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50" name="Google Shape;35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57" name="Google Shape;357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3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3" name="Google Shape;363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4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8" name="Google Shape;36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6" name="Google Shape;376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3" name="Google Shape;53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docs.gradle.org/current/userguide/declaring_dependencies.html#sec:what-are-dependency-configuration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lugins.gradle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hyperlink" Target="https://medium.com/agorapulse-stories/gradle-configurations-explained-4b9608dd5e3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hyperlink" Target="https://www.youtube.com/watch?v=yDj0n0g5dXY" TargetMode="External"/><Relationship Id="rId5" Type="http://schemas.openxmlformats.org/officeDocument/2006/relationships/hyperlink" Target="https://docs.gradle.org/current/userguide/declaring_dependencies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hyperlink" Target="https://docs.gradle.org/current/userguide/declaring_repositories.html#sub:flat_dir_resolv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gradle.org/current/userguide/plugins.html#sec:types_of_plugin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ocs.gradle.org/8.0/release-notes.html" TargetMode="External"/><Relationship Id="rId4" Type="http://schemas.openxmlformats.org/officeDocument/2006/relationships/hyperlink" Target="https://docs.gradle.org/8.0/userguide/plugins.html#sec:constrained_syntax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radle.org/current/userguide/organizing_gradle_projects.html#sec:build_source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material-components/material-components-android/blob/master/build.gradle" TargetMode="External"/><Relationship Id="rId4" Type="http://schemas.openxmlformats.org/officeDocument/2006/relationships/hyperlink" Target="https://funkymuse.dev/posts/toml-gradle/" TargetMode="External"/><Relationship Id="rId5" Type="http://schemas.openxmlformats.org/officeDocument/2006/relationships/hyperlink" Target="https://docs.gradle.org/current/userguide/platforms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hreadreaderapp.com/thread/1466134453940629515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material-components/material-components-android/blob/master/build.gradl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hyperlink" Target="https://funkymuse.dev/posts/toml-gradle/" TargetMode="External"/><Relationship Id="rId5" Type="http://schemas.openxmlformats.org/officeDocument/2006/relationships/hyperlink" Target="https://docs.gradle.org/current/userguide/platforms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hyperlink" Target="https://youtrack.jetbrains.com/issue/KTIJ-19369" TargetMode="External"/><Relationship Id="rId7" Type="http://schemas.openxmlformats.org/officeDocument/2006/relationships/hyperlink" Target="https://github.com/gradle/gradle/issues/22797" TargetMode="External"/><Relationship Id="rId8" Type="http://schemas.openxmlformats.org/officeDocument/2006/relationships/hyperlink" Target="https://github.com/JetBrains/kotlin/blob/3d65420f78e384d2e4f1eeb49b935696a50f0bff/libraries/scripting/common/src/kotlin/script/experimental/api/scriptEvaluation.kt#L56-L60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hyperlink" Target="https://docs.gradle.org/current/userguide/gradle_daemon.html#compatibility" TargetMode="External"/><Relationship Id="rId7" Type="http://schemas.openxmlformats.org/officeDocument/2006/relationships/hyperlink" Target="https://blog.gradle.org/how-gradle-works-1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blog.gradle.org/how-gradle-works-1" TargetMode="External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hyperlink" Target="https://developer.squareup.com/blog/stampeding-elephants/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s://www.bruceeckel.com/2021/01/02/the-problem-with-gradle/" TargetMode="External"/><Relationship Id="rId7" Type="http://schemas.openxmlformats.org/officeDocument/2006/relationships/hyperlink" Target="https://melix.github.io/blog/2021/01/the-problem-with-gradle.html" TargetMode="External"/><Relationship Id="rId8" Type="http://schemas.openxmlformats.org/officeDocument/2006/relationships/hyperlink" Target="https://blog.gradle.org/gradle-vs-bazel-jvm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blog.gradle.org/how-gradle-works-1" TargetMode="External"/><Relationship Id="rId4" Type="http://schemas.openxmlformats.org/officeDocument/2006/relationships/hyperlink" Target="https://docs.gradle.org/current/userguide/third_party_integration.html#embedding" TargetMode="External"/><Relationship Id="rId5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runningcode.github.io/gradle-doctor/java-home/" TargetMode="External"/><Relationship Id="rId4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hyperlink" Target="https://developer.android.com/build/releases/gradle-plugin#updating-gradle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youtu.be/JEAUTGYmz2s" TargetMode="External"/><Relationship Id="rId4" Type="http://schemas.openxmlformats.org/officeDocument/2006/relationships/hyperlink" Target="https://apptractor.ru/develop/compilesdkversion-i-targetsdkversion-v-chem-raznitsa.html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Relationship Id="rId4" Type="http://schemas.openxmlformats.org/officeDocument/2006/relationships/hyperlink" Target="https://developer.android.com/studio/build/manage-manifests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Relationship Id="rId4" Type="http://schemas.openxmlformats.org/officeDocument/2006/relationships/hyperlink" Target="https://developer.android.com/studio/build/manage-manifests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habr.com/ru/company/cian/blog/662766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formatools/forma" TargetMode="External"/><Relationship Id="rId4" Type="http://schemas.openxmlformats.org/officeDocument/2006/relationships/image" Target="../media/image6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gradle/gradle-profiler" TargetMode="External"/><Relationship Id="rId4" Type="http://schemas.openxmlformats.org/officeDocument/2006/relationships/hyperlink" Target="https://github.com/0xera/nowinandroid-sqldelight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gradle/gradle-profiler" TargetMode="External"/><Relationship Id="rId4" Type="http://schemas.openxmlformats.org/officeDocument/2006/relationships/hyperlink" Target="https://github.com/0xera/nowinandroid-sqldelight" TargetMode="External"/><Relationship Id="rId5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20" Type="http://schemas.openxmlformats.org/officeDocument/2006/relationships/hyperlink" Target="https://youtu.be/JEAUTGYmz2s" TargetMode="External"/><Relationship Id="rId22" Type="http://schemas.openxmlformats.org/officeDocument/2006/relationships/hyperlink" Target="https://habr.com/ru/company/cian/blog/667776/" TargetMode="External"/><Relationship Id="rId21" Type="http://schemas.openxmlformats.org/officeDocument/2006/relationships/hyperlink" Target="https://habr.com/ru/company/cian/blog/715640/" TargetMode="External"/><Relationship Id="rId24" Type="http://schemas.openxmlformats.org/officeDocument/2006/relationships/hyperlink" Target="https://habr.com/ru/company/cian/blog/670468/" TargetMode="External"/><Relationship Id="rId23" Type="http://schemas.openxmlformats.org/officeDocument/2006/relationships/hyperlink" Target="https://habr.com/ru/company/cian/blog/662766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threadreaderapp.com/thread/1466134453940629515.html" TargetMode="External"/><Relationship Id="rId4" Type="http://schemas.openxmlformats.org/officeDocument/2006/relationships/hyperlink" Target="https://www.bruceeckel.com/2021/01/02/the-problem-with-gradle/" TargetMode="External"/><Relationship Id="rId9" Type="http://schemas.openxmlformats.org/officeDocument/2006/relationships/hyperlink" Target="https://docs.gradle.org/8.0/release-notes.html" TargetMode="External"/><Relationship Id="rId26" Type="http://schemas.openxmlformats.org/officeDocument/2006/relationships/hyperlink" Target="https://youtu.be/Amjn9gVvPHo" TargetMode="External"/><Relationship Id="rId25" Type="http://schemas.openxmlformats.org/officeDocument/2006/relationships/hyperlink" Target="https://habr.com/ru/company/cian/blog/672862/" TargetMode="External"/><Relationship Id="rId28" Type="http://schemas.openxmlformats.org/officeDocument/2006/relationships/hyperlink" Target="https://www.youtube.com/watch?v=yDj0n0g5dXY" TargetMode="External"/><Relationship Id="rId27" Type="http://schemas.openxmlformats.org/officeDocument/2006/relationships/hyperlink" Target="https://www.youtube.com/watch?v=Amjn9gVvPHo" TargetMode="External"/><Relationship Id="rId5" Type="http://schemas.openxmlformats.org/officeDocument/2006/relationships/hyperlink" Target="https://melix.github.io/blog/2021/01/the-problem-with-gradle.html" TargetMode="External"/><Relationship Id="rId6" Type="http://schemas.openxmlformats.org/officeDocument/2006/relationships/hyperlink" Target="https://blog.gradle.org/gradle-vs-bazel-jvm" TargetMode="External"/><Relationship Id="rId29" Type="http://schemas.openxmlformats.org/officeDocument/2006/relationships/hyperlink" Target="https://www.youtube.com/watch?v=hpT0VutO5xk" TargetMode="External"/><Relationship Id="rId7" Type="http://schemas.openxmlformats.org/officeDocument/2006/relationships/hyperlink" Target="https://developer.squareup.com/blog/stampeding-elephants/" TargetMode="External"/><Relationship Id="rId8" Type="http://schemas.openxmlformats.org/officeDocument/2006/relationships/hyperlink" Target="https://docs.gradle.org/current/userguide/plugins.html#sec:types_of_plugins" TargetMode="External"/><Relationship Id="rId31" Type="http://schemas.openxmlformats.org/officeDocument/2006/relationships/hyperlink" Target="https://www.youtube.com/watch?v=WOBok2u-SL8" TargetMode="External"/><Relationship Id="rId30" Type="http://schemas.openxmlformats.org/officeDocument/2006/relationships/hyperlink" Target="https://www.youtube.com/watch?v=8C4tJMxjb_4" TargetMode="External"/><Relationship Id="rId11" Type="http://schemas.openxmlformats.org/officeDocument/2006/relationships/hyperlink" Target="https://docs.gradle.org/current/userguide/organizing_gradle_projects.html#sec:build_sources" TargetMode="External"/><Relationship Id="rId33" Type="http://schemas.openxmlformats.org/officeDocument/2006/relationships/hyperlink" Target="https://www.youtube.com/watch?v=o0M4f5djJTQ" TargetMode="External"/><Relationship Id="rId10" Type="http://schemas.openxmlformats.org/officeDocument/2006/relationships/hyperlink" Target="https://docs.gradle.org/8.0/userguide/plugins.html#sec:constrained_syntax" TargetMode="External"/><Relationship Id="rId32" Type="http://schemas.openxmlformats.org/officeDocument/2006/relationships/hyperlink" Target="https://youtu.be/lzaFHmac5_k" TargetMode="External"/><Relationship Id="rId13" Type="http://schemas.openxmlformats.org/officeDocument/2006/relationships/hyperlink" Target="https://docs.gradle.org/current/userguide/platforms.html" TargetMode="External"/><Relationship Id="rId35" Type="http://schemas.openxmlformats.org/officeDocument/2006/relationships/hyperlink" Target="https://www.youtube.com/watch?v=2SWgl-OdxDY" TargetMode="External"/><Relationship Id="rId12" Type="http://schemas.openxmlformats.org/officeDocument/2006/relationships/hyperlink" Target="https://funkymuse.dev/posts/toml-gradle/" TargetMode="External"/><Relationship Id="rId34" Type="http://schemas.openxmlformats.org/officeDocument/2006/relationships/hyperlink" Target="https://www.youtube.com/watch?v=p7-AffMucBw" TargetMode="External"/><Relationship Id="rId15" Type="http://schemas.openxmlformats.org/officeDocument/2006/relationships/hyperlink" Target="https://docs.gradle.org/current/userguide/third_party_integration.html#embedding" TargetMode="External"/><Relationship Id="rId14" Type="http://schemas.openxmlformats.org/officeDocument/2006/relationships/hyperlink" Target="https://docs.gradle.org/current/userguide/gradle_daemon.html#compatibility" TargetMode="External"/><Relationship Id="rId36" Type="http://schemas.openxmlformats.org/officeDocument/2006/relationships/hyperlink" Target="https://developer.android.com/studio/build/configure-app-module" TargetMode="External"/><Relationship Id="rId17" Type="http://schemas.openxmlformats.org/officeDocument/2006/relationships/hyperlink" Target="https://developer.android.com/studio/build/manage-manifests" TargetMode="External"/><Relationship Id="rId16" Type="http://schemas.openxmlformats.org/officeDocument/2006/relationships/hyperlink" Target="https://apptractor.ru/develop/compilesdkversion-i-targetsdkversion-v-chem-raznitsa.html" TargetMode="External"/><Relationship Id="rId19" Type="http://schemas.openxmlformats.org/officeDocument/2006/relationships/hyperlink" Target="https://github.com/gradle/gradle-profiler" TargetMode="External"/><Relationship Id="rId18" Type="http://schemas.openxmlformats.org/officeDocument/2006/relationships/hyperlink" Target="https://github.com/formatools/form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 txBox="1"/>
          <p:nvPr>
            <p:ph type="title"/>
          </p:nvPr>
        </p:nvSpPr>
        <p:spPr>
          <a:xfrm>
            <a:off x="622300" y="699321"/>
            <a:ext cx="10220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Gradle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Многомодульность</a:t>
            </a:r>
            <a:endParaRPr/>
          </a:p>
        </p:txBody>
      </p:sp>
      <p:sp>
        <p:nvSpPr>
          <p:cNvPr id="407" name="Google Shape;407;p4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Gradle Task</a:t>
            </a:r>
            <a:endParaRPr/>
          </a:p>
        </p:txBody>
      </p:sp>
      <p:sp>
        <p:nvSpPr>
          <p:cNvPr id="507" name="Google Shape;507;p53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Выполняют атомарную работу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Большинство нужных задач уже есть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П</a:t>
            </a:r>
            <a:r>
              <a:rPr lang="ru-RU" sz="1600"/>
              <a:t>ри необходимости мы можем добавить свой </a:t>
            </a:r>
            <a:endParaRPr b="1"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966" y="3515700"/>
            <a:ext cx="8877675" cy="26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Gradle Dependencies</a:t>
            </a:r>
            <a:endParaRPr/>
          </a:p>
        </p:txBody>
      </p:sp>
      <p:sp>
        <p:nvSpPr>
          <p:cNvPr id="515" name="Google Shape;515;p54"/>
          <p:cNvSpPr txBox="1"/>
          <p:nvPr>
            <p:ph idx="4294967295" type="body"/>
          </p:nvPr>
        </p:nvSpPr>
        <p:spPr>
          <a:xfrm>
            <a:off x="677874" y="1773250"/>
            <a:ext cx="85395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Объявляются в блоке </a:t>
            </a:r>
            <a:r>
              <a:rPr b="1" lang="ru-RU" sz="1600"/>
              <a:t>dependencies</a:t>
            </a:r>
            <a:endParaRPr b="1"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Есть возможность настраивать через </a:t>
            </a:r>
            <a:r>
              <a:rPr b="1" lang="ru-RU" sz="1600"/>
              <a:t>dependencyResolutionManagement</a:t>
            </a:r>
            <a:r>
              <a:rPr lang="ru-RU" sz="1600"/>
              <a:t> 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При объявлении состоит их конфигурации и самой зависимости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Зависимостью может являться файл, директория, проект или библиотека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16" name="Google Shape;5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3829413"/>
            <a:ext cx="70294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Gradle Configurations</a:t>
            </a:r>
            <a:endParaRPr/>
          </a:p>
        </p:txBody>
      </p:sp>
      <p:sp>
        <p:nvSpPr>
          <p:cNvPr id="523" name="Google Shape;523;p55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Определяют скоуп зависимости, где она может быть использована</a:t>
            </a:r>
            <a:endParaRPr b="1"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Cуществует трех видов: bucket, resolvable и consumable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Уже есть определенные конфигурации, но можно еще создать свои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24" name="Google Shape;5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3844063"/>
            <a:ext cx="7029450" cy="151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55"/>
          <p:cNvCxnSpPr/>
          <p:nvPr/>
        </p:nvCxnSpPr>
        <p:spPr>
          <a:xfrm>
            <a:off x="2960100" y="5114200"/>
            <a:ext cx="1406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55"/>
          <p:cNvSpPr txBox="1"/>
          <p:nvPr/>
        </p:nvSpPr>
        <p:spPr>
          <a:xfrm>
            <a:off x="677325" y="6410750"/>
            <a:ext cx="751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4"/>
              </a:rPr>
              <a:t>https://docs.gradle.org/current/userguide/declaring_dependencies.html#sec:what-are-dependency-configurations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27" name="Google Shape;527;p5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Gradle Plugin</a:t>
            </a:r>
            <a:endParaRPr/>
          </a:p>
        </p:txBody>
      </p:sp>
      <p:sp>
        <p:nvSpPr>
          <p:cNvPr id="533" name="Google Shape;533;p56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Используется для расширения </a:t>
            </a:r>
            <a:r>
              <a:rPr lang="ru-RU"/>
              <a:t>функционала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Обычно в них добавля</a:t>
            </a:r>
            <a:r>
              <a:rPr lang="ru-RU"/>
              <a:t>е</a:t>
            </a:r>
            <a:r>
              <a:rPr lang="ru-RU" sz="1600"/>
              <a:t>тся: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таски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конфигурации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настройка проекта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Регистрация extensions для DSL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34" name="Google Shape;534;p56"/>
          <p:cNvSpPr txBox="1"/>
          <p:nvPr>
            <p:ph idx="4294967295" type="body"/>
          </p:nvPr>
        </p:nvSpPr>
        <p:spPr>
          <a:xfrm>
            <a:off x="5724657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</a:rPr>
              <a:t>Используемые в Android разработке плагины:</a:t>
            </a:r>
            <a:endParaRPr sz="1600">
              <a:solidFill>
                <a:srgbClr val="000000"/>
              </a:solidFill>
            </a:endParaRPr>
          </a:p>
          <a:p>
            <a:pPr indent="-268287" lvl="1" marL="255587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/>
              <a:t>Android Gradle Plugin</a:t>
            </a:r>
            <a:endParaRPr sz="1600"/>
          </a:p>
          <a:p>
            <a:pPr indent="-268287" lvl="1" marL="255587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Java Plugin</a:t>
            </a:r>
            <a:endParaRPr sz="1600"/>
          </a:p>
          <a:p>
            <a:pPr indent="-268287" lvl="1" marL="255587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Kotlin Plugin</a:t>
            </a:r>
            <a:endParaRPr sz="1600"/>
          </a:p>
          <a:p>
            <a:pPr indent="-268287" lvl="1" marL="255587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Ksp</a:t>
            </a:r>
            <a:endParaRPr sz="1600"/>
          </a:p>
          <a:p>
            <a:pPr indent="-268287" lvl="1" marL="255587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Kapt</a:t>
            </a:r>
            <a:endParaRPr sz="1600"/>
          </a:p>
          <a:p>
            <a:pPr indent="-268287" lvl="1" marL="255587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kotlin Serialization</a:t>
            </a:r>
            <a:endParaRPr sz="1600"/>
          </a:p>
          <a:p>
            <a:pPr indent="-268287" lvl="1" marL="255587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 u="sng">
                <a:solidFill>
                  <a:schemeClr val="hlink"/>
                </a:solidFill>
                <a:hlinkClick r:id="rId3"/>
              </a:rPr>
              <a:t>plugins.gradle.org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35" name="Google Shape;535;p5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Gradle Lifecycle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41" name="Google Shape;541;p57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Initialization</a:t>
            </a:r>
            <a:r>
              <a:rPr lang="ru-RU" sz="1600"/>
              <a:t> - билдит settings.gradle.kts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Configuration</a:t>
            </a:r>
            <a:r>
              <a:rPr lang="ru-RU" sz="1600"/>
              <a:t> - строит граф задач и проектов,</a:t>
            </a:r>
            <a:r>
              <a:rPr lang="ru-RU" sz="1600"/>
              <a:t> 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подкладывает properties. выполняет build.gradle.kts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Execution</a:t>
            </a:r>
            <a:r>
              <a:rPr lang="ru-RU" sz="1600"/>
              <a:t> - выполняет задачи согласно графу в Gradle Daemon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42" name="Google Shape;5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3980900"/>
            <a:ext cx="8043745" cy="24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650" y="362800"/>
            <a:ext cx="2690450" cy="36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Code simple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550" name="Google Shape;5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25" y="25877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Способы выполнения Gradle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763" y="3221100"/>
            <a:ext cx="5468451" cy="31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538" y="1456600"/>
            <a:ext cx="9703370" cy="16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Зависимости между Gradle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65" name="Google Shape;565;p60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dependsOn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Неявная зависимость тасок через input и output (Является ленивой)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finalizeBy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shouldRunAfter (влияет на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mustRunAfter (влияет на порядок тасок)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66" name="Google Shape;566;p6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Зависимости между Gradle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72" name="Google Shape;572;p61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dependsOn (влияет на запуск и порядок тасок)</a:t>
            </a:r>
            <a:endParaRPr b="1" sz="1600"/>
          </a:p>
          <a:p>
            <a:pPr indent="-295275" lvl="2" marL="53975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−"/>
            </a:pPr>
            <a:r>
              <a:rPr b="1" lang="ru-RU" sz="1600"/>
              <a:t>таска</a:t>
            </a:r>
            <a:r>
              <a:rPr b="1" lang="ru-RU" sz="1600"/>
              <a:t>, которая должна выполниться перед текущей</a:t>
            </a:r>
            <a:endParaRPr b="1"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Неявная зависимость тасок через input и output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finalizeBy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shouldRunAfter (влияет на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mustRunAfter (влияет на порядок тасок)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73" name="Google Shape;57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215" y="4346150"/>
            <a:ext cx="5814025" cy="13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Зависимости между Gradle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80" name="Google Shape;580;p62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dependsOn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Неявная зависимость тасок через input и output</a:t>
            </a:r>
            <a:endParaRPr b="1" sz="1600"/>
          </a:p>
          <a:p>
            <a:pPr indent="-295275" lvl="2" marL="53975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−"/>
            </a:pPr>
            <a:r>
              <a:rPr b="1" lang="ru-RU" sz="1600"/>
              <a:t>Является ленивой в отличие от dependsOn</a:t>
            </a:r>
            <a:endParaRPr b="1"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finalizeBy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shouldRunAfter (влияет на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mustRunAfter (влияет на порядок тасок)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81" name="Google Shape;5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238" y="3863725"/>
            <a:ext cx="8477976" cy="29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677333" y="692150"/>
            <a:ext cx="3366029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План лекции</a:t>
            </a:r>
            <a:endParaRPr/>
          </a:p>
        </p:txBody>
      </p:sp>
      <p:graphicFrame>
        <p:nvGraphicFramePr>
          <p:cNvPr id="413" name="Google Shape;413;p45"/>
          <p:cNvGraphicFramePr/>
          <p:nvPr/>
        </p:nvGraphicFramePr>
        <p:xfrm>
          <a:off x="4630969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{52B2A0C8-0F9E-4F69-B959-BEA536DA84A6}</a:tableStyleId>
              </a:tblPr>
              <a:tblGrid>
                <a:gridCol w="6124850"/>
                <a:gridCol w="758850"/>
              </a:tblGrid>
              <a:tr h="623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lay"/>
                        <a:buNone/>
                      </a:pPr>
                      <a:r>
                        <a:rPr b="0" lang="ru-RU" sz="20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Системы сборки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BFF"/>
                    </a:solidFill>
                  </a:tcPr>
                </a:tc>
              </a:tr>
              <a:tr h="623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lay"/>
                          <a:ea typeface="Play"/>
                          <a:cs typeface="Play"/>
                          <a:sym typeface="Play"/>
                        </a:rPr>
                        <a:t>Основные концепции Gradle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lay"/>
                          <a:ea typeface="Play"/>
                          <a:cs typeface="Play"/>
                          <a:sym typeface="Play"/>
                        </a:rPr>
                        <a:t>Как управлять зависимостями с Gradle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lay"/>
                          <a:ea typeface="Play"/>
                          <a:cs typeface="Play"/>
                          <a:sym typeface="Play"/>
                        </a:rPr>
                        <a:t>Как Gradle запускается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lay"/>
                          <a:ea typeface="Play"/>
                          <a:cs typeface="Play"/>
                          <a:sym typeface="Play"/>
                        </a:rPr>
                        <a:t>Android Gradle Plugin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lay"/>
                          <a:ea typeface="Play"/>
                          <a:cs typeface="Play"/>
                          <a:sym typeface="Play"/>
                        </a:rPr>
                        <a:t>Многомодульность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lay"/>
                          <a:ea typeface="Play"/>
                          <a:cs typeface="Play"/>
                          <a:sym typeface="Play"/>
                        </a:rPr>
                        <a:t>Профайлинг</a:t>
                      </a:r>
                      <a:endParaRPr sz="2000"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4" name="Google Shape;414;p4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Зависимости между Gradle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88" name="Google Shape;588;p63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dependsOn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Неявная зависимость тасок через input и output (Является ленивой)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finalizeBy (влияет на запуск и порядок тасок)</a:t>
            </a:r>
            <a:endParaRPr b="1" sz="1600"/>
          </a:p>
          <a:p>
            <a:pPr indent="-295275" lvl="2" marL="53975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−"/>
            </a:pPr>
            <a:r>
              <a:rPr b="1" lang="ru-RU" sz="1600"/>
              <a:t>Определяет какая таска должна быть выполнена после текущей. Выполнится даже если та не завершится успешно</a:t>
            </a:r>
            <a:endParaRPr b="1"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shouldRunAfter (влияет на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mustRunAfter (влияет на порядок тасок)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89" name="Google Shape;589;p6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Зависимости между Gradle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95" name="Google Shape;595;p64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dependsOn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Неявная зависимость тасок через input и output (Является ленивой)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finalizeBy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shouldRunAfter (влияет на порядок тасок)</a:t>
            </a:r>
            <a:endParaRPr b="1" sz="1600"/>
          </a:p>
          <a:p>
            <a:pPr indent="-295275" lvl="2" marL="53975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−"/>
            </a:pPr>
            <a:r>
              <a:rPr b="1" lang="ru-RU" sz="1600"/>
              <a:t>Влияет на порядок, если только они должны оба запуститься, в ином случае просто запускает таску. Порядок может не сохраниться, если есть циклическая зависимость между тасками или таски запускаются параллельно</a:t>
            </a:r>
            <a:endParaRPr b="1"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mustRunAfter (влияет на порядок тасок)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96" name="Google Shape;596;p6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Зависимости между Gradle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602" name="Google Shape;602;p65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dependsOn</a:t>
            </a:r>
            <a:r>
              <a:rPr lang="ru-RU" sz="1600"/>
              <a:t>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Неявная зависимость тасок через input и output (Является ленивой)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finalizeBy</a:t>
            </a:r>
            <a:r>
              <a:rPr lang="ru-RU" sz="1600"/>
              <a:t> (влияет на запуск и порядок тасок)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shouldRunAfter (влияет на порядок тасок)</a:t>
            </a:r>
            <a:endParaRPr sz="1600"/>
          </a:p>
          <a:p>
            <a:pPr indent="-295275" lvl="2" marL="53975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−"/>
            </a:pPr>
            <a:r>
              <a:rPr lang="ru-RU" sz="1600"/>
              <a:t>Влияет на порядок, если только они должны оба запуститься, в ином случае просто запускает таску. Порядок может не сохраниться, если есть циклическая зависимость между тасками или таски запускаются параллельно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mustRunAfter (влияет на порядок тасок)</a:t>
            </a:r>
            <a:endParaRPr b="1" sz="1600"/>
          </a:p>
          <a:p>
            <a:pPr indent="-295275" lvl="2" marL="53975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−"/>
            </a:pPr>
            <a:r>
              <a:rPr b="1" lang="ru-RU" sz="1600"/>
              <a:t>Влияет на порядок Gradle Task, если только они должны оба запуститься, в ином случае просто запускает таску. Порядок тасок должен быть всегда, если обе таски планируются к запуску, в отличие от </a:t>
            </a:r>
            <a:r>
              <a:rPr b="1" i="1" lang="ru-RU" sz="1600"/>
              <a:t>shouldRunAfter</a:t>
            </a:r>
            <a:r>
              <a:rPr b="1" lang="ru-RU" sz="1600"/>
              <a:t>, который может не гарантировать порядок</a:t>
            </a:r>
            <a:endParaRPr b="1" sz="1600"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03" name="Google Shape;603;p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Code simple dependsOn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609" name="Google Shape;6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25" y="25877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Gradle Task Label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616" name="Google Shape;616;p67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Во время билда Gradle Task могут оказаться в следующих состояниях: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NO-SOURCE </a:t>
            </a:r>
            <a:r>
              <a:rPr lang="ru-RU" sz="1600"/>
              <a:t>- нет input, нечего выполнять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SKIPPED</a:t>
            </a:r>
            <a:r>
              <a:rPr lang="ru-RU" sz="1600"/>
              <a:t> - выключили флагом enabled или не отработал onlyIf в таске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UP-TO-DATE</a:t>
            </a:r>
            <a:r>
              <a:rPr lang="ru-RU" sz="1600"/>
              <a:t> - input не изменился. результаты актуальны и лежат в build папке (Incremental Cache). Либо у таска нету input для выполнения или она зависит от тасок, статус которых не EXECUTED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FROM-CACHE</a:t>
            </a:r>
            <a:r>
              <a:rPr lang="ru-RU" sz="1600"/>
              <a:t> - результат по input нашелся в кэше (Build Cache)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EXECUTED(no label)</a:t>
            </a:r>
            <a:r>
              <a:rPr lang="ru-RU" sz="1600"/>
              <a:t> - таска выполнилась</a:t>
            </a:r>
            <a:endParaRPr sz="1600"/>
          </a:p>
        </p:txBody>
      </p:sp>
      <p:pic>
        <p:nvPicPr>
          <p:cNvPr id="617" name="Google Shape;6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582" y="1814663"/>
            <a:ext cx="4150018" cy="322868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Gradle Task Label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624" name="Google Shape;624;p68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600"/>
              <a:t>Во время билда Gradle Task могут оказаться в следующих состояниях: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NO-SOURCE - нет input, нечего выполнять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SKIPPED - выключили флагом enabled или не отрабо</a:t>
            </a:r>
            <a:r>
              <a:rPr lang="ru-RU" sz="1600"/>
              <a:t>тал onlyIf в таске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>
                <a:solidFill>
                  <a:srgbClr val="1155CC"/>
                </a:solidFill>
              </a:rPr>
              <a:t>UP-TO-DATE</a:t>
            </a:r>
            <a:r>
              <a:rPr lang="ru-RU" sz="1600"/>
              <a:t> - input не изменился. результаты актуальны и лежат в build папке (Incremental Cache). Либо у таска нету input для выполнения или она зависит от тасок, статус которых не EXECUTED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FROM-CACHE - результат по input нашелся в кэше (Build Cache)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EXECUTED(no label) - таска выполнилась</a:t>
            </a:r>
            <a:endParaRPr sz="1600"/>
          </a:p>
        </p:txBody>
      </p:sp>
      <p:pic>
        <p:nvPicPr>
          <p:cNvPr id="625" name="Google Shape;6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582" y="1814663"/>
            <a:ext cx="4150018" cy="322868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Gradle Cache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632" name="Google Shape;6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17" y="2598140"/>
            <a:ext cx="4014279" cy="293983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9"/>
          <p:cNvSpPr txBox="1"/>
          <p:nvPr/>
        </p:nvSpPr>
        <p:spPr>
          <a:xfrm>
            <a:off x="1461874" y="1913950"/>
            <a:ext cx="1728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Local</a:t>
            </a:r>
            <a:endParaRPr sz="1200"/>
          </a:p>
        </p:txBody>
      </p:sp>
      <p:sp>
        <p:nvSpPr>
          <p:cNvPr id="634" name="Google Shape;634;p69"/>
          <p:cNvSpPr/>
          <p:nvPr/>
        </p:nvSpPr>
        <p:spPr>
          <a:xfrm>
            <a:off x="166425" y="2424766"/>
            <a:ext cx="4318800" cy="328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9"/>
          <p:cNvSpPr txBox="1"/>
          <p:nvPr/>
        </p:nvSpPr>
        <p:spPr>
          <a:xfrm>
            <a:off x="4944825" y="2822850"/>
            <a:ext cx="1851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Remote</a:t>
            </a:r>
            <a:endParaRPr sz="1100"/>
          </a:p>
        </p:txBody>
      </p:sp>
      <p:sp>
        <p:nvSpPr>
          <p:cNvPr id="636" name="Google Shape;636;p69"/>
          <p:cNvSpPr/>
          <p:nvPr/>
        </p:nvSpPr>
        <p:spPr>
          <a:xfrm>
            <a:off x="4692679" y="3372094"/>
            <a:ext cx="2355900" cy="198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349" y="3464561"/>
            <a:ext cx="1734116" cy="167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0800" y="1336252"/>
            <a:ext cx="4014275" cy="5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Gradle Task Cache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645" name="Google Shape;645;p70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Incremental</a:t>
            </a:r>
            <a:r>
              <a:rPr lang="ru-RU" sz="1600"/>
              <a:t> - таски, которые могут проверять насколько и как изменились input и что в этом случае выполнять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ru-RU" sz="1600"/>
              <a:t>Cacheable</a:t>
            </a:r>
            <a:r>
              <a:rPr lang="ru-RU" sz="1600"/>
              <a:t> - кэшируемые таски сохраняют результат согласно input/output. Gradle сам по этим данным определит изменился ли input</a:t>
            </a:r>
            <a:endParaRPr sz="1600"/>
          </a:p>
        </p:txBody>
      </p:sp>
      <p:sp>
        <p:nvSpPr>
          <p:cNvPr id="646" name="Google Shape;646;p7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Code cacheable/incremental task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652" name="Google Shape;6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25" y="25877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Gradle Configurations. Bucket</a:t>
            </a:r>
            <a:endParaRPr/>
          </a:p>
        </p:txBody>
      </p:sp>
      <p:pic>
        <p:nvPicPr>
          <p:cNvPr id="659" name="Google Shape;6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50" y="2205051"/>
            <a:ext cx="7159849" cy="25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2"/>
          <p:cNvSpPr txBox="1"/>
          <p:nvPr/>
        </p:nvSpPr>
        <p:spPr>
          <a:xfrm>
            <a:off x="489450" y="1773250"/>
            <a:ext cx="465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</a:rPr>
              <a:t>Основные:</a:t>
            </a:r>
            <a:endParaRPr b="1" sz="1800">
              <a:solidFill>
                <a:srgbClr val="2787F6"/>
              </a:solidFill>
            </a:endParaRPr>
          </a:p>
        </p:txBody>
      </p:sp>
      <p:sp>
        <p:nvSpPr>
          <p:cNvPr id="661" name="Google Shape;661;p72"/>
          <p:cNvSpPr txBox="1"/>
          <p:nvPr/>
        </p:nvSpPr>
        <p:spPr>
          <a:xfrm>
            <a:off x="489450" y="5281250"/>
            <a:ext cx="3000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</a:rPr>
              <a:t>Специальные</a:t>
            </a:r>
            <a:r>
              <a:rPr b="1" lang="ru-RU" sz="1800">
                <a:solidFill>
                  <a:schemeClr val="dk2"/>
                </a:solidFill>
              </a:rPr>
              <a:t>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</a:rPr>
              <a:t>testImplementation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</a:rPr>
              <a:t>androidTestImplementation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</a:rPr>
              <a:t>….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62" name="Google Shape;662;p72"/>
          <p:cNvSpPr txBox="1"/>
          <p:nvPr/>
        </p:nvSpPr>
        <p:spPr>
          <a:xfrm>
            <a:off x="4865075" y="6200775"/>
            <a:ext cx="71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https://medium.com/agorapulse-stories/gradle-configurations-explained-4b9608dd5e35</a:t>
            </a:r>
            <a:endParaRPr/>
          </a:p>
        </p:txBody>
      </p:sp>
      <p:sp>
        <p:nvSpPr>
          <p:cNvPr id="663" name="Google Shape;663;p7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type="title"/>
          </p:nvPr>
        </p:nvSpPr>
        <p:spPr>
          <a:xfrm>
            <a:off x="677881" y="692150"/>
            <a:ext cx="409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Система сборки</a:t>
            </a:r>
            <a:endParaRPr/>
          </a:p>
        </p:txBody>
      </p:sp>
      <p:sp>
        <p:nvSpPr>
          <p:cNvPr id="420" name="Google Shape;420;p46"/>
          <p:cNvSpPr txBox="1"/>
          <p:nvPr/>
        </p:nvSpPr>
        <p:spPr>
          <a:xfrm>
            <a:off x="677325" y="2055975"/>
            <a:ext cx="4919100" cy="4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Инструмент для автоматизации </a:t>
            </a:r>
            <a:endParaRPr sz="1600">
              <a:solidFill>
                <a:schemeClr val="dk1"/>
              </a:solidFill>
            </a:endParaRPr>
          </a:p>
          <a:p>
            <a:pPr indent="0" lvl="1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и оптимизации сборки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21" name="Google Shape;4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475" y="953100"/>
            <a:ext cx="4456750" cy="44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6"/>
          <p:cNvSpPr txBox="1"/>
          <p:nvPr/>
        </p:nvSpPr>
        <p:spPr>
          <a:xfrm>
            <a:off x="7820028" y="5141163"/>
            <a:ext cx="33492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Gradle</a:t>
            </a:r>
            <a:endParaRPr/>
          </a:p>
        </p:txBody>
      </p:sp>
      <p:sp>
        <p:nvSpPr>
          <p:cNvPr id="423" name="Google Shape;423;p4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Custom </a:t>
            </a:r>
            <a:r>
              <a:rPr lang="ru-RU"/>
              <a:t>Gradle Configuration</a:t>
            </a:r>
            <a:endParaRPr/>
          </a:p>
        </p:txBody>
      </p:sp>
      <p:pic>
        <p:nvPicPr>
          <p:cNvPr id="669" name="Google Shape;6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00" y="1336250"/>
            <a:ext cx="5315693" cy="52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3"/>
          <p:cNvSpPr txBox="1"/>
          <p:nvPr/>
        </p:nvSpPr>
        <p:spPr>
          <a:xfrm>
            <a:off x="6096000" y="2784250"/>
            <a:ext cx="580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Реализация кастомных конфигурации: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https://www.youtube.com/watch?v=yDj0n0g5dXY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5"/>
              </a:rPr>
              <a:t>https://docs.gradle.org/current/userguide/declaring_dependencies.html</a:t>
            </a:r>
            <a:endParaRPr/>
          </a:p>
        </p:txBody>
      </p:sp>
      <p:sp>
        <p:nvSpPr>
          <p:cNvPr id="671" name="Google Shape;671;p7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Репозиторий зависимостей Gradle</a:t>
            </a:r>
            <a:endParaRPr/>
          </a:p>
        </p:txBody>
      </p:sp>
      <p:sp>
        <p:nvSpPr>
          <p:cNvPr id="677" name="Google Shape;677;p74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/>
              <a:t>Два способа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Project.repositories</a:t>
            </a:r>
            <a:r>
              <a:rPr lang="ru-RU" sz="1600"/>
              <a:t> в build.gradle - старый способ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dependencyResolutionManagement в settings.gradle - новый предпочтительный вариант</a:t>
            </a:r>
            <a:endParaRPr sz="1600"/>
          </a:p>
        </p:txBody>
      </p:sp>
      <p:pic>
        <p:nvPicPr>
          <p:cNvPr id="678" name="Google Shape;6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32" y="3847950"/>
            <a:ext cx="35242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375" y="3600288"/>
            <a:ext cx="62579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Репозиторий зависимостей Gradle</a:t>
            </a:r>
            <a:endParaRPr/>
          </a:p>
        </p:txBody>
      </p:sp>
      <p:pic>
        <p:nvPicPr>
          <p:cNvPr id="686" name="Google Shape;6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925" y="1336250"/>
            <a:ext cx="3967799" cy="522277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5"/>
          <p:cNvSpPr txBox="1"/>
          <p:nvPr/>
        </p:nvSpPr>
        <p:spPr>
          <a:xfrm>
            <a:off x="677325" y="1714500"/>
            <a:ext cx="30000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</a:rPr>
              <a:t>Порядок зависимостей имеет значение!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</a:rPr>
              <a:t>Gradle ищет сверху вниз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</a:rPr>
              <a:t>Через maven можно подключать свои репозитории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88" name="Google Shape;688;p75"/>
          <p:cNvSpPr txBox="1"/>
          <p:nvPr/>
        </p:nvSpPr>
        <p:spPr>
          <a:xfrm>
            <a:off x="278425" y="5727725"/>
            <a:ext cx="47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https://docs.gradle.org/current/userguide/declaring_repositories.html#sub:flat_dir_resolver</a:t>
            </a:r>
            <a:endParaRPr/>
          </a:p>
        </p:txBody>
      </p:sp>
      <p:sp>
        <p:nvSpPr>
          <p:cNvPr id="689" name="Google Shape;689;p7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Gradle Dependencies Resolution Strategy</a:t>
            </a:r>
            <a:endParaRPr/>
          </a:p>
        </p:txBody>
      </p:sp>
      <p:pic>
        <p:nvPicPr>
          <p:cNvPr id="695" name="Google Shape;6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626" y="1465575"/>
            <a:ext cx="6399375" cy="49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6"/>
          <p:cNvSpPr txBox="1"/>
          <p:nvPr/>
        </p:nvSpPr>
        <p:spPr>
          <a:xfrm>
            <a:off x="658825" y="1465575"/>
            <a:ext cx="4821000" cy="5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failOnVersionConflict</a:t>
            </a:r>
            <a:r>
              <a:rPr lang="ru-RU" sz="1200">
                <a:solidFill>
                  <a:schemeClr val="dk1"/>
                </a:solidFill>
              </a:rPr>
              <a:t> - падать при конфликте версии</a:t>
            </a:r>
            <a:endParaRPr sz="1200">
              <a:solidFill>
                <a:schemeClr val="dk1"/>
              </a:solidFill>
            </a:endParaRPr>
          </a:p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preferProjectModules</a:t>
            </a:r>
            <a:r>
              <a:rPr lang="ru-RU" sz="1200">
                <a:solidFill>
                  <a:schemeClr val="dk1"/>
                </a:solidFill>
              </a:rPr>
              <a:t> отдавать предпочтение зависимостям в виде модулей в проекте </a:t>
            </a:r>
            <a:endParaRPr sz="1200">
              <a:solidFill>
                <a:schemeClr val="dk1"/>
              </a:solidFill>
            </a:endParaRPr>
          </a:p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dependencySubstitution</a:t>
            </a:r>
            <a:r>
              <a:rPr lang="ru-RU" sz="1200">
                <a:solidFill>
                  <a:schemeClr val="dk1"/>
                </a:solidFill>
              </a:rPr>
              <a:t> - позволяет указать какую зависимость на какую заменить</a:t>
            </a:r>
            <a:endParaRPr sz="1200">
              <a:solidFill>
                <a:schemeClr val="dk1"/>
              </a:solidFill>
            </a:endParaRPr>
          </a:p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cacheChangingModulesFor</a:t>
            </a:r>
            <a:r>
              <a:rPr lang="ru-RU" sz="1200">
                <a:solidFill>
                  <a:schemeClr val="dk1"/>
                </a:solidFill>
              </a:rPr>
              <a:t> - кэшировать изменения в модулях, которые часто меняются. Нужно указать срок, по умолчанию один день</a:t>
            </a:r>
            <a:endParaRPr sz="1200">
              <a:solidFill>
                <a:schemeClr val="dk1"/>
              </a:solidFill>
            </a:endParaRPr>
          </a:p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cacheDynamicVersionsFor</a:t>
            </a:r>
            <a:r>
              <a:rPr lang="ru-RU" sz="1200">
                <a:solidFill>
                  <a:schemeClr val="dk1"/>
                </a:solidFill>
              </a:rPr>
              <a:t> - кэшировать зависимости, версии которых часто меняются. Нужно указать срок, по умолчанию один день</a:t>
            </a:r>
            <a:endParaRPr sz="1200">
              <a:solidFill>
                <a:schemeClr val="dk1"/>
              </a:solidFill>
            </a:endParaRPr>
          </a:p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force</a:t>
            </a:r>
            <a:r>
              <a:rPr lang="ru-RU" sz="1200">
                <a:solidFill>
                  <a:schemeClr val="dk1"/>
                </a:solidFill>
              </a:rPr>
              <a:t> - позволяет вбить гвоздями версию для какой-то зависимости. Причем гвоздями вбиваются даже версии транзитивных зависимостей</a:t>
            </a:r>
            <a:endParaRPr sz="1200">
              <a:solidFill>
                <a:schemeClr val="dk1"/>
              </a:solidFill>
            </a:endParaRPr>
          </a:p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setForcedModules</a:t>
            </a:r>
            <a:r>
              <a:rPr lang="ru-RU" sz="1200">
                <a:solidFill>
                  <a:schemeClr val="dk1"/>
                </a:solidFill>
              </a:rPr>
              <a:t> делает то же самое, но переписывает то, что записалось с force</a:t>
            </a:r>
            <a:endParaRPr sz="1200">
              <a:solidFill>
                <a:schemeClr val="dk1"/>
              </a:solidFill>
            </a:endParaRPr>
          </a:p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eachDependency</a:t>
            </a:r>
            <a:r>
              <a:rPr lang="ru-RU" sz="1200">
                <a:solidFill>
                  <a:schemeClr val="dk1"/>
                </a:solidFill>
              </a:rPr>
              <a:t> - итерация по зависимостям и выполнение действии над ними</a:t>
            </a:r>
            <a:endParaRPr sz="1200">
              <a:solidFill>
                <a:schemeClr val="dk1"/>
              </a:solidFill>
            </a:endParaRPr>
          </a:p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dependencies.constraints</a:t>
            </a:r>
            <a:r>
              <a:rPr lang="ru-RU" sz="1200">
                <a:solidFill>
                  <a:schemeClr val="dk1"/>
                </a:solidFill>
              </a:rPr>
              <a:t> в рамках проекта можно определить версию зависимости, которая будет использоваться, даже если она тянется транзитивно</a:t>
            </a:r>
            <a:endParaRPr sz="1200">
              <a:solidFill>
                <a:schemeClr val="dk1"/>
              </a:solidFill>
            </a:endParaRPr>
          </a:p>
          <a:p>
            <a:pPr indent="-2301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b="1" lang="ru-RU" sz="1200">
                <a:solidFill>
                  <a:schemeClr val="dk1"/>
                </a:solidFill>
              </a:rPr>
              <a:t>configuration.exclude </a:t>
            </a:r>
            <a:r>
              <a:rPr lang="ru-RU" sz="1200">
                <a:solidFill>
                  <a:schemeClr val="dk1"/>
                </a:solidFill>
              </a:rPr>
              <a:t>- позволяет точечно исключить некоторые транзитивные зависимости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97" name="Google Shape;697;p7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Gradle Plugin Types</a:t>
            </a:r>
            <a:endParaRPr/>
          </a:p>
        </p:txBody>
      </p:sp>
      <p:sp>
        <p:nvSpPr>
          <p:cNvPr id="703" name="Google Shape;703;p77"/>
          <p:cNvSpPr txBox="1"/>
          <p:nvPr/>
        </p:nvSpPr>
        <p:spPr>
          <a:xfrm>
            <a:off x="503550" y="1465575"/>
            <a:ext cx="8517900" cy="23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</a:rPr>
              <a:t>Gradle Plugin можно разделить на два типа:</a:t>
            </a:r>
            <a:endParaRPr sz="15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1" lang="ru-RU" sz="1500">
                <a:solidFill>
                  <a:schemeClr val="dk1"/>
                </a:solidFill>
              </a:rPr>
              <a:t>Script плагины</a:t>
            </a:r>
            <a:r>
              <a:rPr lang="ru-RU" sz="1500">
                <a:solidFill>
                  <a:schemeClr val="dk1"/>
                </a:solidFill>
              </a:rPr>
              <a:t> - плагин в .gradle.kts файле, который подключается через apply from</a:t>
            </a:r>
            <a:endParaRPr sz="15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1" lang="ru-RU" sz="1500">
                <a:solidFill>
                  <a:schemeClr val="dk1"/>
                </a:solidFill>
              </a:rPr>
              <a:t>Бинарные плагины</a:t>
            </a:r>
            <a:r>
              <a:rPr lang="ru-RU" sz="1500">
                <a:solidFill>
                  <a:schemeClr val="dk1"/>
                </a:solidFill>
              </a:rPr>
              <a:t> - плагин в отдельном модуле или buildSrc. Тот же скрипт, либо реализация Plugin класса.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Стоит отдать предпочтение бинарным плагинам, потому что скрипты чаще всего разбросаны, меньше функционала предоставляют, могут плохо влиять на сборку и распространять их между проектами сложнее.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04" name="Google Shape;704;p77"/>
          <p:cNvSpPr txBox="1"/>
          <p:nvPr/>
        </p:nvSpPr>
        <p:spPr>
          <a:xfrm>
            <a:off x="503550" y="6200775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https://docs.gradle.org/current/userguide/plugins.html#sec:types_of_plugins</a:t>
            </a:r>
            <a:endParaRPr/>
          </a:p>
        </p:txBody>
      </p:sp>
      <p:sp>
        <p:nvSpPr>
          <p:cNvPr id="705" name="Google Shape;705;p7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apply plugin vs plugins {}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711" name="Google Shape;711;p78"/>
          <p:cNvSpPr txBox="1"/>
          <p:nvPr/>
        </p:nvSpPr>
        <p:spPr>
          <a:xfrm>
            <a:off x="677325" y="1494875"/>
            <a:ext cx="85179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Есть два способа подключение плагинов apply plugin или plugins {}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Ключевые отличия: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apply plugin можно писать где угодно в build скрипте, а plugin только наверху.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plugins {} блок может искать плагины на Gradle Plugin Portal, а для apply plugin нужно подключать classpath откуда скачивать в buildscripts.dependencies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Блок plugins выполняется интерпретатором, который позволяет быстрее выполнять build.gradle.kts за счет кэширования результата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plugins {} наиболее рекомендуемый и развиваемый вариант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12" name="Google Shape;712;p78"/>
          <p:cNvSpPr txBox="1"/>
          <p:nvPr/>
        </p:nvSpPr>
        <p:spPr>
          <a:xfrm>
            <a:off x="677325" y="5843625"/>
            <a:ext cx="12192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Про интерпретатор - </a:t>
            </a:r>
            <a:r>
              <a:rPr lang="ru-RU" sz="1600" u="sng">
                <a:solidFill>
                  <a:schemeClr val="hlink"/>
                </a:solidFill>
                <a:hlinkClick r:id="rId3"/>
              </a:rPr>
              <a:t>https://docs.gradle.org/8.0/release-notes.html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Особенности, чтобы сработал интерпретатор - </a:t>
            </a:r>
            <a:r>
              <a:rPr lang="ru-RU" sz="1600" u="sng">
                <a:solidFill>
                  <a:schemeClr val="hlink"/>
                </a:solidFill>
                <a:hlinkClick r:id="rId4"/>
              </a:rPr>
              <a:t>https://docs.gradle.org/8.0/userguide/plugins.html#sec:constrained_syntax</a:t>
            </a:r>
            <a:endParaRPr sz="1600"/>
          </a:p>
        </p:txBody>
      </p:sp>
      <p:sp>
        <p:nvSpPr>
          <p:cNvPr id="713" name="Google Shape;713;p7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Репозиторий для Gradle Plugin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719" name="Google Shape;719;p79"/>
          <p:cNvSpPr txBox="1"/>
          <p:nvPr/>
        </p:nvSpPr>
        <p:spPr>
          <a:xfrm>
            <a:off x="677325" y="1465575"/>
            <a:ext cx="9888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1" lang="ru-RU" sz="1600">
                <a:solidFill>
                  <a:schemeClr val="dk1"/>
                </a:solidFill>
              </a:rPr>
              <a:t>pluginManagement</a:t>
            </a:r>
            <a:r>
              <a:rPr lang="ru-RU" sz="1600">
                <a:solidFill>
                  <a:schemeClr val="dk1"/>
                </a:solidFill>
              </a:rPr>
              <a:t> в settings.gradle.kts. По аналогии с </a:t>
            </a:r>
            <a:r>
              <a:rPr lang="ru-RU" sz="1600">
                <a:solidFill>
                  <a:schemeClr val="dk1"/>
                </a:solidFill>
              </a:rPr>
              <a:t>dependencyResolutionManagement и resolutionStrategy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1" lang="ru-RU" sz="1600">
                <a:solidFill>
                  <a:schemeClr val="dk1"/>
                </a:solidFill>
              </a:rPr>
              <a:t>buildscript</a:t>
            </a:r>
            <a:r>
              <a:rPr lang="ru-RU" sz="1600">
                <a:solidFill>
                  <a:schemeClr val="dk1"/>
                </a:solidFill>
              </a:rPr>
              <a:t> - legacy вариант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20" name="Google Shape;7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000" y="2793975"/>
            <a:ext cx="3731625" cy="3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550" y="3297225"/>
            <a:ext cx="559117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Где писать</a:t>
            </a:r>
            <a:r>
              <a:rPr lang="ru-RU"/>
              <a:t> Gradle Plugin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728" name="Google Shape;728;p80"/>
          <p:cNvSpPr txBox="1"/>
          <p:nvPr/>
        </p:nvSpPr>
        <p:spPr>
          <a:xfrm>
            <a:off x="677325" y="1465575"/>
            <a:ext cx="98880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1" lang="ru-RU" sz="1600">
                <a:solidFill>
                  <a:schemeClr val="dk1"/>
                </a:solidFill>
              </a:rPr>
              <a:t>buildSrc</a:t>
            </a:r>
            <a:endParaRPr b="1"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название зарезервировано. Может быть только один buildSrc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Изменение приводит к инвалидации кэша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1" lang="ru-RU" sz="1600">
                <a:solidFill>
                  <a:schemeClr val="dk1"/>
                </a:solidFill>
              </a:rPr>
              <a:t>Composite Build</a:t>
            </a:r>
            <a:endParaRPr b="1"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Способ создания проекта, который будет использовать при сборке другого проекта. Создается отдельный Gradle проект, в котором есть settings.gradle.kts и build.gradle.kts, в котором подключаются зависимости для создания плагинов и настройки проекта. 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Чтобы подключить такой модуль к проекту в settings.gradle.kts в pluginManagement необходимо прописать `includeBuild("./composite-module-name")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Использование Composite Builds в отличие от buildSrc Gradle не инвалидирует Gradle Cache и позволяет делать многомодульные проекты с плагинами, чтобы отключать те, в которых ведется активная разработка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29" name="Google Shape;729;p80"/>
          <p:cNvSpPr txBox="1"/>
          <p:nvPr/>
        </p:nvSpPr>
        <p:spPr>
          <a:xfrm>
            <a:off x="381000" y="6200775"/>
            <a:ext cx="91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Ссылка: https://docs.gradle.org/current/userguide/organizing_gradle_projects.html#sec:build_sources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8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1"/>
          <p:cNvSpPr txBox="1"/>
          <p:nvPr>
            <p:ph type="title"/>
          </p:nvPr>
        </p:nvSpPr>
        <p:spPr>
          <a:xfrm>
            <a:off x="677325" y="692150"/>
            <a:ext cx="11089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Пример плагинов buildSrc/Composite Build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736" name="Google Shape;73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25" y="25877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Способы хранения версии зависимостей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743" name="Google Shape;743;p82"/>
          <p:cNvSpPr txBox="1"/>
          <p:nvPr/>
        </p:nvSpPr>
        <p:spPr>
          <a:xfrm>
            <a:off x="677325" y="1465575"/>
            <a:ext cx="9888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extra properties 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buildSrc d</a:t>
            </a:r>
            <a:r>
              <a:rPr lang="ru-RU" sz="1600">
                <a:solidFill>
                  <a:schemeClr val="dk1"/>
                </a:solidFill>
              </a:rPr>
              <a:t>ependencies</a:t>
            </a:r>
            <a:r>
              <a:rPr lang="ru-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Composite Builds dependencies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Gradle Versions Catalog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44" name="Google Shape;744;p82"/>
          <p:cNvSpPr txBox="1"/>
          <p:nvPr/>
        </p:nvSpPr>
        <p:spPr>
          <a:xfrm>
            <a:off x="381000" y="5752875"/>
            <a:ext cx="9158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https://github.com/material-components/material-components-android/blob/master/build.gradle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https://funkymuse.dev/posts/toml-gradle/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5"/>
              </a:rPr>
              <a:t>https://docs.gradle.org/current/userguide/platforms.html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5" name="Google Shape;745;p8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/>
          <p:nvPr/>
        </p:nvSpPr>
        <p:spPr>
          <a:xfrm>
            <a:off x="4159250" y="1479550"/>
            <a:ext cx="3884100" cy="3898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 txBox="1"/>
          <p:nvPr>
            <p:ph type="title"/>
          </p:nvPr>
        </p:nvSpPr>
        <p:spPr>
          <a:xfrm>
            <a:off x="4308741" y="2876991"/>
            <a:ext cx="35745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lang="ru-RU">
                <a:solidFill>
                  <a:schemeClr val="dk2"/>
                </a:solidFill>
              </a:rPr>
              <a:t>Требования к системам сборки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430" name="Google Shape;430;p47"/>
          <p:cNvSpPr/>
          <p:nvPr/>
        </p:nvSpPr>
        <p:spPr>
          <a:xfrm>
            <a:off x="4509864" y="2114550"/>
            <a:ext cx="172132" cy="17213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7"/>
          <p:cNvSpPr/>
          <p:nvPr/>
        </p:nvSpPr>
        <p:spPr>
          <a:xfrm>
            <a:off x="4509864" y="4578350"/>
            <a:ext cx="172132" cy="17213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7"/>
          <p:cNvSpPr/>
          <p:nvPr/>
        </p:nvSpPr>
        <p:spPr>
          <a:xfrm>
            <a:off x="7519764" y="2114550"/>
            <a:ext cx="172132" cy="17213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7"/>
          <p:cNvSpPr/>
          <p:nvPr/>
        </p:nvSpPr>
        <p:spPr>
          <a:xfrm>
            <a:off x="7519764" y="4578350"/>
            <a:ext cx="172132" cy="17213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7"/>
          <p:cNvSpPr txBox="1"/>
          <p:nvPr/>
        </p:nvSpPr>
        <p:spPr>
          <a:xfrm>
            <a:off x="8112125" y="1670771"/>
            <a:ext cx="2495059" cy="1059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Кэширование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8112125" y="4325071"/>
            <a:ext cx="2495059" cy="1059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Инкрементальность сборки</a:t>
            </a:r>
            <a:endParaRPr/>
          </a:p>
        </p:txBody>
      </p:sp>
      <p:sp>
        <p:nvSpPr>
          <p:cNvPr id="436" name="Google Shape;436;p47"/>
          <p:cNvSpPr txBox="1"/>
          <p:nvPr/>
        </p:nvSpPr>
        <p:spPr>
          <a:xfrm>
            <a:off x="1622916" y="1670771"/>
            <a:ext cx="2495059" cy="1059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Управление зависимостями</a:t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1622916" y="4325071"/>
            <a:ext cx="2495059" cy="1059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Параллельная сборка</a:t>
            </a:r>
            <a:endParaRPr/>
          </a:p>
        </p:txBody>
      </p:sp>
      <p:sp>
        <p:nvSpPr>
          <p:cNvPr id="438" name="Google Shape;438;p47"/>
          <p:cNvSpPr txBox="1"/>
          <p:nvPr/>
        </p:nvSpPr>
        <p:spPr>
          <a:xfrm>
            <a:off x="7859650" y="31980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Гибкость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39" name="Google Shape;439;p47"/>
          <p:cNvSpPr txBox="1"/>
          <p:nvPr/>
        </p:nvSpPr>
        <p:spPr>
          <a:xfrm>
            <a:off x="1043375" y="31981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Язык конфигурации и DSL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40" name="Google Shape;440;p47"/>
          <p:cNvSpPr/>
          <p:nvPr/>
        </p:nvSpPr>
        <p:spPr>
          <a:xfrm>
            <a:off x="4089989" y="33428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7"/>
          <p:cNvSpPr/>
          <p:nvPr/>
        </p:nvSpPr>
        <p:spPr>
          <a:xfrm>
            <a:off x="7929789" y="33428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1043375" y="6200775"/>
            <a:ext cx="86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https://threadreaderapp.com/thread/1466134453940629515.html</a:t>
            </a:r>
            <a:endParaRPr sz="1700"/>
          </a:p>
        </p:txBody>
      </p:sp>
      <p:sp>
        <p:nvSpPr>
          <p:cNvPr id="443" name="Google Shape;443;p4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extra properties</a:t>
            </a:r>
            <a:endParaRPr/>
          </a:p>
        </p:txBody>
      </p:sp>
      <p:sp>
        <p:nvSpPr>
          <p:cNvPr id="751" name="Google Shape;751;p83"/>
          <p:cNvSpPr txBox="1"/>
          <p:nvPr/>
        </p:nvSpPr>
        <p:spPr>
          <a:xfrm>
            <a:off x="677325" y="1465575"/>
            <a:ext cx="8290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Удобен в groovy</a:t>
            </a:r>
            <a:r>
              <a:rPr lang="ru-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Для kts чаще всего придется накостылять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Нет автокомплита!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52" name="Google Shape;752;p83"/>
          <p:cNvSpPr txBox="1"/>
          <p:nvPr/>
        </p:nvSpPr>
        <p:spPr>
          <a:xfrm>
            <a:off x="395650" y="6336975"/>
            <a:ext cx="91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https://github.com/material-components/material-components-android/blob/master/build.gradle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83"/>
          <p:cNvSpPr txBox="1"/>
          <p:nvPr/>
        </p:nvSpPr>
        <p:spPr>
          <a:xfrm>
            <a:off x="820625" y="24765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Вариант для Kotlin</a:t>
            </a:r>
            <a:endParaRPr/>
          </a:p>
        </p:txBody>
      </p:sp>
      <p:sp>
        <p:nvSpPr>
          <p:cNvPr id="754" name="Google Shape;754;p83"/>
          <p:cNvSpPr txBox="1"/>
          <p:nvPr/>
        </p:nvSpPr>
        <p:spPr>
          <a:xfrm>
            <a:off x="6612125" y="24765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Вариант для Groovy</a:t>
            </a:r>
            <a:endParaRPr/>
          </a:p>
        </p:txBody>
      </p:sp>
      <p:sp>
        <p:nvSpPr>
          <p:cNvPr id="755" name="Google Shape;755;p83"/>
          <p:cNvSpPr txBox="1"/>
          <p:nvPr/>
        </p:nvSpPr>
        <p:spPr>
          <a:xfrm>
            <a:off x="820625" y="2904225"/>
            <a:ext cx="4601400" cy="3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</a:rPr>
              <a:t>versions.gradle.kts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extra.apply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set("lifecycle", "2.5.1")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set("core", "1.8.0")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</a:rPr>
              <a:t>root build.gradle.kts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buildscript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	apply(from = "versions.gradle.kts")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</a:rPr>
              <a:t>build.gradle.kts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val lifecycle: String by rootProject.extra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val core: String by rootProject.extra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dependencies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implementation("androidx.core:core-ktx:$core")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implementation("androidx.lifecycle:lifecycle-runtime-ktx:$lifecycle")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56" name="Google Shape;756;p83"/>
          <p:cNvSpPr txBox="1"/>
          <p:nvPr/>
        </p:nvSpPr>
        <p:spPr>
          <a:xfrm>
            <a:off x="5811425" y="2806875"/>
            <a:ext cx="4601400" cy="4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</a:rPr>
              <a:t>versions.gradle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ext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libs = [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    androidX : androidX = [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            core     : 'androidx.core:core-ktx:1.8.0',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            lifecycle: 'androidx.lifecycle:lifecycle-runtime-ktx:2.5.1',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    ]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]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</a:rPr>
              <a:t>root build.gradle.kts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buildscript { 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apply(from = "versions.gradle")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</a:rPr>
              <a:t>build.gradle.kts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dependencies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implementation libs.androidX.lifecycle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implementation libs.androidX.core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57" name="Google Shape;757;p8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extra properties. Хотим как в Groovy</a:t>
            </a:r>
            <a:endParaRPr/>
          </a:p>
        </p:txBody>
      </p:sp>
      <p:sp>
        <p:nvSpPr>
          <p:cNvPr id="763" name="Google Shape;763;p84"/>
          <p:cNvSpPr txBox="1"/>
          <p:nvPr/>
        </p:nvSpPr>
        <p:spPr>
          <a:xfrm>
            <a:off x="1362825" y="162738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Вариант через Map</a:t>
            </a:r>
            <a:endParaRPr/>
          </a:p>
        </p:txBody>
      </p:sp>
      <p:sp>
        <p:nvSpPr>
          <p:cNvPr id="764" name="Google Shape;764;p84"/>
          <p:cNvSpPr txBox="1"/>
          <p:nvPr/>
        </p:nvSpPr>
        <p:spPr>
          <a:xfrm>
            <a:off x="6612125" y="1627400"/>
            <a:ext cx="380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Вариант через ссылку на метод</a:t>
            </a:r>
            <a:endParaRPr/>
          </a:p>
        </p:txBody>
      </p:sp>
      <p:sp>
        <p:nvSpPr>
          <p:cNvPr id="765" name="Google Shape;765;p84"/>
          <p:cNvSpPr txBox="1"/>
          <p:nvPr/>
        </p:nvSpPr>
        <p:spPr>
          <a:xfrm>
            <a:off x="791325" y="2055113"/>
            <a:ext cx="4601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val libs = rootProject.ext["libs"] as Map&lt;String, Map&lt;String, String&gt;&gt;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val lifecycle: String = libs["androidX"]?.get("lifecycle").orEmpty()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val core: String = libs["androidX"]?.get("core").orEmpty()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dependencies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implementation(core)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implementation(lifecycle)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66" name="Google Shape;766;p84"/>
          <p:cNvSpPr txBox="1"/>
          <p:nvPr/>
        </p:nvSpPr>
        <p:spPr>
          <a:xfrm>
            <a:off x="5811425" y="2055125"/>
            <a:ext cx="4601400" cy="4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</a:rPr>
              <a:t>versions.gradle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ext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…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resolveDep = this.&amp;resolveDep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def resolveDep(name)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switch (name)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case "core":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    return libs.androidX.core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case "lifecycle":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    return libs.androidX.lifecycle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default: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    throw new IllegalArgumentException("No mapping exists for name: $name.")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}}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</a:rPr>
              <a:t>build.gradle.kts: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val resolveDep: groovy.lang.Closure&lt;Any&gt; by rootProject.ext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dependencies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implementation(resolveDep("core"))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implementation(resolveDep("lifecycle"))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67" name="Google Shape;767;p8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Composite Build dependencies</a:t>
            </a:r>
            <a:endParaRPr/>
          </a:p>
        </p:txBody>
      </p:sp>
      <p:sp>
        <p:nvSpPr>
          <p:cNvPr id="773" name="Google Shape;773;p85"/>
          <p:cNvSpPr txBox="1"/>
          <p:nvPr/>
        </p:nvSpPr>
        <p:spPr>
          <a:xfrm>
            <a:off x="677325" y="1466200"/>
            <a:ext cx="64185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Аналогично buildSrc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Изменение не инвалидирует Gradle Cache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Чтобы иметь возможность использовать классы необходимо подключить хотя бы один плагин к модулю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74" name="Google Shape;774;p8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Gradle Versions Catalog</a:t>
            </a:r>
            <a:endParaRPr/>
          </a:p>
        </p:txBody>
      </p:sp>
      <p:sp>
        <p:nvSpPr>
          <p:cNvPr id="780" name="Google Shape;780;p86"/>
          <p:cNvSpPr txBox="1"/>
          <p:nvPr/>
        </p:nvSpPr>
        <p:spPr>
          <a:xfrm>
            <a:off x="677325" y="1466200"/>
            <a:ext cx="6418500" cy="4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Объявление в блоке versionsCatalogs в dependencyResolutionManagement в settings.gradle.kts. Удобно?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Можно прописывать зависимости сразу,</a:t>
            </a:r>
            <a:endParaRPr sz="1600">
              <a:solidFill>
                <a:schemeClr val="dk1"/>
              </a:solidFill>
            </a:endParaRPr>
          </a:p>
          <a:p>
            <a:pPr indent="0" lvl="0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а можно унести в toml файл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toml с названием </a:t>
            </a:r>
            <a:r>
              <a:rPr b="1" lang="ru-RU" sz="1600">
                <a:solidFill>
                  <a:schemeClr val="dk1"/>
                </a:solidFill>
              </a:rPr>
              <a:t>libs.versions.toml</a:t>
            </a:r>
            <a:r>
              <a:rPr lang="ru-RU" sz="1600">
                <a:solidFill>
                  <a:schemeClr val="dk1"/>
                </a:solidFill>
              </a:rPr>
              <a:t> задекларирован по умолчанию в папке ./gradle, но можно переопределить название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есть возможность добавлять свои toml файлы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Прописывать можно: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version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библиотеки и их группы, версии. есть возможность настраивать правила для версии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bundle - набор библиотек,</a:t>
            </a:r>
            <a:endParaRPr sz="1600">
              <a:solidFill>
                <a:schemeClr val="dk1"/>
              </a:solidFill>
            </a:endParaRPr>
          </a:p>
          <a:p>
            <a:pPr indent="0" lvl="0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которые можно подключать как одна зависимость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plugins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81" name="Google Shape;78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754" y="1751825"/>
            <a:ext cx="5858248" cy="43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6"/>
          <p:cNvSpPr txBox="1"/>
          <p:nvPr/>
        </p:nvSpPr>
        <p:spPr>
          <a:xfrm>
            <a:off x="677325" y="6309300"/>
            <a:ext cx="570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4"/>
              </a:rPr>
              <a:t>https://funkymuse.dev/posts/toml-gradle/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5"/>
              </a:rPr>
              <a:t>https://docs.gradle.org/current/userguide/platforms.html</a:t>
            </a:r>
            <a:endParaRPr/>
          </a:p>
        </p:txBody>
      </p:sp>
      <p:sp>
        <p:nvSpPr>
          <p:cNvPr id="783" name="Google Shape;783;p8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TOML</a:t>
            </a:r>
            <a:endParaRPr/>
          </a:p>
        </p:txBody>
      </p:sp>
      <p:pic>
        <p:nvPicPr>
          <p:cNvPr id="789" name="Google Shape;78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13" y="1818500"/>
            <a:ext cx="5540474" cy="2526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7"/>
          <p:cNvSpPr txBox="1"/>
          <p:nvPr/>
        </p:nvSpPr>
        <p:spPr>
          <a:xfrm>
            <a:off x="677325" y="1387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Пример файла</a:t>
            </a:r>
            <a:endParaRPr/>
          </a:p>
        </p:txBody>
      </p:sp>
      <p:pic>
        <p:nvPicPr>
          <p:cNvPr id="791" name="Google Shape;79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762" y="1773238"/>
            <a:ext cx="35052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349" y="3126513"/>
            <a:ext cx="477202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7"/>
          <p:cNvSpPr txBox="1"/>
          <p:nvPr/>
        </p:nvSpPr>
        <p:spPr>
          <a:xfrm>
            <a:off x="677325" y="4827250"/>
            <a:ext cx="541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Idea подсвечивает плагины красным как ошибка: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Проблема - </a:t>
            </a:r>
            <a:r>
              <a:rPr lang="ru-RU" sz="1200" u="sng">
                <a:solidFill>
                  <a:schemeClr val="hlink"/>
                </a:solidFill>
                <a:hlinkClick r:id="rId6"/>
              </a:rPr>
              <a:t>https://youtrack.jetbrains.com/issue/KTIJ-19369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Фикс - </a:t>
            </a:r>
            <a:r>
              <a:rPr lang="ru-RU" sz="1200" u="sng">
                <a:solidFill>
                  <a:schemeClr val="hlink"/>
                </a:solidFill>
                <a:hlinkClick r:id="rId7"/>
              </a:rPr>
              <a:t>https://github.com/gradle/gradle/issues/22797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Почему работало - </a:t>
            </a:r>
            <a:r>
              <a:rPr lang="ru-RU" sz="1200" u="sng">
                <a:solidFill>
                  <a:schemeClr val="hlink"/>
                </a:solidFill>
                <a:hlinkClick r:id="rId8"/>
              </a:rPr>
              <a:t>https://github.com/JetBrains/kotlin/blob/3d65420f78e384d2e4f1eeb49b935696a50f0bff/libraries/scripting/common/src/kotlin/script/experimental/api/scriptEvaluation.kt#L56-L60</a:t>
            </a:r>
            <a:endParaRPr sz="1200"/>
          </a:p>
        </p:txBody>
      </p:sp>
      <p:sp>
        <p:nvSpPr>
          <p:cNvPr id="794" name="Google Shape;794;p87"/>
          <p:cNvSpPr txBox="1"/>
          <p:nvPr/>
        </p:nvSpPr>
        <p:spPr>
          <a:xfrm>
            <a:off x="7296363" y="13362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Пример использования</a:t>
            </a:r>
            <a:endParaRPr/>
          </a:p>
        </p:txBody>
      </p:sp>
      <p:sp>
        <p:nvSpPr>
          <p:cNvPr id="795" name="Google Shape;795;p8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Gradle Daemon</a:t>
            </a:r>
            <a:endParaRPr/>
          </a:p>
        </p:txBody>
      </p:sp>
      <p:sp>
        <p:nvSpPr>
          <p:cNvPr id="801" name="Google Shape;801;p88"/>
          <p:cNvSpPr txBox="1"/>
          <p:nvPr/>
        </p:nvSpPr>
        <p:spPr>
          <a:xfrm>
            <a:off x="677325" y="1387400"/>
            <a:ext cx="8759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Для чего он нужен?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хранит in memory кэш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держит JVM всегда на готове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работают оптимизации JVM, которые позволяют прогрессивно оптимизировать выполнение сборки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следит за файловой системой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Но есть проблемы?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Их может быть больше не нужно - Помогает ./gradlew --stop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Излишняя прожорливость - можно настраивать в gradle.properties, но есть один случай…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02" name="Google Shape;802;p8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Способы запуска Gradle</a:t>
            </a:r>
            <a:endParaRPr/>
          </a:p>
        </p:txBody>
      </p:sp>
      <p:sp>
        <p:nvSpPr>
          <p:cNvPr id="808" name="Google Shape;808;p89"/>
          <p:cNvSpPr txBox="1"/>
          <p:nvPr/>
        </p:nvSpPr>
        <p:spPr>
          <a:xfrm>
            <a:off x="677325" y="1387400"/>
            <a:ext cx="8759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Для чего он нужен?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В командной строке выполнить команду gradle someTask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В командной строке в директории проекта выполнить команду ./gradlew someTask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Кликнуть кнопку в Android Studio для синка проекта или запуска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09" name="Google Shape;809;p8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gradle someTask</a:t>
            </a:r>
            <a:endParaRPr/>
          </a:p>
        </p:txBody>
      </p:sp>
      <p:pic>
        <p:nvPicPr>
          <p:cNvPr id="815" name="Google Shape;81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50" y="1517950"/>
            <a:ext cx="3818801" cy="37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103" y="1660212"/>
            <a:ext cx="3519025" cy="3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4525" y="1488650"/>
            <a:ext cx="3519025" cy="382717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0"/>
          <p:cNvSpPr txBox="1"/>
          <p:nvPr/>
        </p:nvSpPr>
        <p:spPr>
          <a:xfrm>
            <a:off x="486500" y="5829075"/>
            <a:ext cx="7455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6"/>
              </a:rPr>
              <a:t>https://docs.gradle.org/current/userguide/gradle_daemon.html#compatibility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7"/>
              </a:rPr>
              <a:t>https://blog.gradle.org/how-gradle-works-1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19" name="Google Shape;819;p9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./gradlew someTask</a:t>
            </a:r>
            <a:endParaRPr/>
          </a:p>
        </p:txBody>
      </p:sp>
      <p:pic>
        <p:nvPicPr>
          <p:cNvPr id="825" name="Google Shape;8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125" y="1993138"/>
            <a:ext cx="301942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050" y="4562463"/>
            <a:ext cx="81724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91"/>
          <p:cNvSpPr txBox="1"/>
          <p:nvPr/>
        </p:nvSpPr>
        <p:spPr>
          <a:xfrm>
            <a:off x="1289550" y="1993150"/>
            <a:ext cx="4630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Запуск через </a:t>
            </a:r>
            <a:r>
              <a:rPr lang="ru-RU"/>
              <a:t>Gradle, который используется в проекте с помощью Gradle Wrapper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Добавляется в проект автоматически либо командой gradle wrapper, который добавит: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1. Скрипты для запуска билда в зависимости от 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2. Properties для того, чтобы задекларировать версию gradle и ссылку для скачивания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3. JARник для скачивания Gradle</a:t>
            </a:r>
            <a:endParaRPr/>
          </a:p>
        </p:txBody>
      </p:sp>
      <p:sp>
        <p:nvSpPr>
          <p:cNvPr id="828" name="Google Shape;828;p9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./</a:t>
            </a:r>
            <a:r>
              <a:rPr lang="ru-RU"/>
              <a:t>gradlew someTask</a:t>
            </a:r>
            <a:endParaRPr/>
          </a:p>
        </p:txBody>
      </p:sp>
      <p:sp>
        <p:nvSpPr>
          <p:cNvPr id="834" name="Google Shape;834;p92"/>
          <p:cNvSpPr txBox="1"/>
          <p:nvPr/>
        </p:nvSpPr>
        <p:spPr>
          <a:xfrm>
            <a:off x="486500" y="5829075"/>
            <a:ext cx="7455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3"/>
              </a:rPr>
              <a:t>https://blog.gradle.org/how-gradle-works-1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35" name="Google Shape;83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347" y="1336250"/>
            <a:ext cx="5467751" cy="44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Альтернативы</a:t>
            </a:r>
            <a:endParaRPr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675" y="1929600"/>
            <a:ext cx="2154012" cy="23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034" y="1213527"/>
            <a:ext cx="1848899" cy="202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990" y="3670860"/>
            <a:ext cx="1802965" cy="1973603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 txBox="1"/>
          <p:nvPr/>
        </p:nvSpPr>
        <p:spPr>
          <a:xfrm>
            <a:off x="8184003" y="4287463"/>
            <a:ext cx="33492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900">
                <a:solidFill>
                  <a:schemeClr val="dk1"/>
                </a:solidFill>
              </a:rPr>
              <a:t>Buck by Facebook (Meta)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191">
                <a:solidFill>
                  <a:schemeClr val="dk1"/>
                </a:solidFill>
              </a:rPr>
              <a:t>Делался выходцами из Google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453" name="Google Shape;453;p48"/>
          <p:cNvSpPr txBox="1"/>
          <p:nvPr/>
        </p:nvSpPr>
        <p:spPr>
          <a:xfrm>
            <a:off x="8184003" y="1929588"/>
            <a:ext cx="33492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900">
                <a:solidFill>
                  <a:schemeClr val="dk1"/>
                </a:solidFill>
              </a:rPr>
              <a:t>Bazel (Blaze) by Google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191">
                <a:solidFill>
                  <a:schemeClr val="dk1"/>
                </a:solidFill>
              </a:rPr>
              <a:t>Используется для сборки AOSP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454" name="Google Shape;454;p48"/>
          <p:cNvSpPr txBox="1"/>
          <p:nvPr/>
        </p:nvSpPr>
        <p:spPr>
          <a:xfrm>
            <a:off x="422025" y="5731725"/>
            <a:ext cx="5073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1. </a:t>
            </a:r>
            <a:r>
              <a:rPr lang="ru-RU" sz="1100" u="sng">
                <a:solidFill>
                  <a:schemeClr val="hlink"/>
                </a:solidFill>
                <a:hlinkClick r:id="rId6"/>
              </a:rPr>
              <a:t>https://www.bruceeckel.com/2021/01/02/the-problem-with-gradle/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2. </a:t>
            </a:r>
            <a:r>
              <a:rPr lang="ru-RU" sz="1100" u="sng">
                <a:solidFill>
                  <a:schemeClr val="hlink"/>
                </a:solidFill>
                <a:hlinkClick r:id="rId7"/>
              </a:rPr>
              <a:t>https://melix.github.io/blog/2021/01/the-problem-with-gradle.html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3. </a:t>
            </a:r>
            <a:r>
              <a:rPr lang="ru-RU" sz="1100" u="sng">
                <a:solidFill>
                  <a:schemeClr val="hlink"/>
                </a:solidFill>
                <a:hlinkClick r:id="rId8"/>
              </a:rPr>
              <a:t>https://blog.gradle.org/gradle-vs-bazel-jvm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4. </a:t>
            </a:r>
            <a:r>
              <a:rPr lang="ru-RU" sz="1100" u="sng">
                <a:solidFill>
                  <a:schemeClr val="hlink"/>
                </a:solidFill>
                <a:hlinkClick r:id="rId9"/>
              </a:rPr>
              <a:t>https://developer.squareup.com/blog/stampeding-elephants/</a:t>
            </a:r>
            <a:endParaRPr/>
          </a:p>
        </p:txBody>
      </p:sp>
      <p:sp>
        <p:nvSpPr>
          <p:cNvPr id="455" name="Google Shape;455;p48"/>
          <p:cNvSpPr txBox="1"/>
          <p:nvPr/>
        </p:nvSpPr>
        <p:spPr>
          <a:xfrm>
            <a:off x="1809753" y="4423888"/>
            <a:ext cx="33492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900">
                <a:solidFill>
                  <a:schemeClr val="dk1"/>
                </a:solidFill>
              </a:rPr>
              <a:t>Gradle</a:t>
            </a:r>
            <a:endParaRPr sz="1500"/>
          </a:p>
        </p:txBody>
      </p:sp>
      <p:sp>
        <p:nvSpPr>
          <p:cNvPr id="456" name="Google Shape;456;p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Кнопка в Android Studio</a:t>
            </a:r>
            <a:endParaRPr/>
          </a:p>
        </p:txBody>
      </p:sp>
      <p:sp>
        <p:nvSpPr>
          <p:cNvPr id="842" name="Google Shape;842;p93"/>
          <p:cNvSpPr txBox="1"/>
          <p:nvPr/>
        </p:nvSpPr>
        <p:spPr>
          <a:xfrm>
            <a:off x="486500" y="5829075"/>
            <a:ext cx="74559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3"/>
              </a:rPr>
              <a:t>https://blog.gradle.org/how-gradle-works-1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4"/>
              </a:rPr>
              <a:t>https://docs.gradle.org/current/userguide/third_party_integration.html#embedding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43" name="Google Shape;84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8738" y="1488650"/>
            <a:ext cx="4792963" cy="4188026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9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Что может пойти не так?</a:t>
            </a:r>
            <a:endParaRPr/>
          </a:p>
        </p:txBody>
      </p:sp>
      <p:sp>
        <p:nvSpPr>
          <p:cNvPr id="850" name="Google Shape;850;p94"/>
          <p:cNvSpPr txBox="1"/>
          <p:nvPr/>
        </p:nvSpPr>
        <p:spPr>
          <a:xfrm>
            <a:off x="486500" y="5829075"/>
            <a:ext cx="7455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3"/>
              </a:rPr>
              <a:t>https://runningcode.github.io/gradle-doctor/java-home/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51" name="Google Shape;85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050" y="2011875"/>
            <a:ext cx="6548550" cy="28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94"/>
          <p:cNvSpPr txBox="1"/>
          <p:nvPr/>
        </p:nvSpPr>
        <p:spPr>
          <a:xfrm>
            <a:off x="486500" y="2011875"/>
            <a:ext cx="48555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Использование разных версии java в командной строке и в Android Studio приводит к тому, что появляется больше демонов, чем нужно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Необходимо</a:t>
            </a:r>
            <a:r>
              <a:rPr lang="ru-RU" sz="1600">
                <a:solidFill>
                  <a:schemeClr val="dk1"/>
                </a:solidFill>
              </a:rPr>
              <a:t> прибивать ненужных демонов: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./</a:t>
            </a:r>
            <a:r>
              <a:rPr lang="ru-RU" sz="1600">
                <a:solidFill>
                  <a:schemeClr val="dk1"/>
                </a:solidFill>
              </a:rPr>
              <a:t>gradlew --stop для одной Gradle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pkill -f '.*GradleDaemon.*'  для всех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Используйте Gradle Doctor для определения других проблем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53" name="Google Shape;853;p9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95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5"/>
          <p:cNvSpPr txBox="1"/>
          <p:nvPr>
            <p:ph type="title"/>
          </p:nvPr>
        </p:nvSpPr>
        <p:spPr>
          <a:xfrm>
            <a:off x="603175" y="1119975"/>
            <a:ext cx="94200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</a:rPr>
              <a:t>Android Gradle Plugin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</a:rPr>
              <a:t>(AGP)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0" name="Google Shape;860;p9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AGP</a:t>
            </a:r>
            <a:endParaRPr/>
          </a:p>
        </p:txBody>
      </p:sp>
      <p:sp>
        <p:nvSpPr>
          <p:cNvPr id="866" name="Google Shape;866;p96"/>
          <p:cNvSpPr txBox="1"/>
          <p:nvPr/>
        </p:nvSpPr>
        <p:spPr>
          <a:xfrm>
            <a:off x="452400" y="1452800"/>
            <a:ext cx="56436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Плагин для сборки Android приложений от Google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Содержит</a:t>
            </a:r>
            <a:r>
              <a:rPr lang="ru-RU" sz="1600">
                <a:solidFill>
                  <a:schemeClr val="dk1"/>
                </a:solidFill>
              </a:rPr>
              <a:t> в себе разные плагины по типу </a:t>
            </a:r>
            <a:r>
              <a:rPr lang="ru-RU" sz="1600">
                <a:solidFill>
                  <a:schemeClr val="dk1"/>
                </a:solidFill>
              </a:rPr>
              <a:t>application</a:t>
            </a:r>
            <a:r>
              <a:rPr lang="ru-RU" sz="1600">
                <a:solidFill>
                  <a:schemeClr val="dk1"/>
                </a:solidFill>
              </a:rPr>
              <a:t>/library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Сильно зависит от версии Android Studio, Build Tools, JDK, Gradle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67" name="Google Shape;86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650" y="246300"/>
            <a:ext cx="4826051" cy="3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13" y="3081925"/>
            <a:ext cx="4799878" cy="29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116" y="3652225"/>
            <a:ext cx="4849104" cy="27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6"/>
          <p:cNvSpPr txBox="1"/>
          <p:nvPr/>
        </p:nvSpPr>
        <p:spPr>
          <a:xfrm>
            <a:off x="677325" y="6360825"/>
            <a:ext cx="683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6"/>
              </a:rPr>
              <a:t>https://developer.android.com/build/releases/gradle-plugin#updating-gradle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71" name="Google Shape;871;p9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Болезненные обновления</a:t>
            </a:r>
            <a:endParaRPr/>
          </a:p>
        </p:txBody>
      </p:sp>
      <p:pic>
        <p:nvPicPr>
          <p:cNvPr id="877" name="Google Shape;87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625" y="2118563"/>
            <a:ext cx="5038725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Что можно сконфигурировать с помощью AGP?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84" name="Google Shape;884;p98"/>
          <p:cNvSpPr txBox="1"/>
          <p:nvPr/>
        </p:nvSpPr>
        <p:spPr>
          <a:xfrm>
            <a:off x="820625" y="1421425"/>
            <a:ext cx="8777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compileSdkVersion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minSdkVersion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targetSdkVersion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Build Type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Product Flavor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Build Variant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Build Config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Sources Set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Manifest Transformation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Изменение исходников в процессе сборки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Подпись приложения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Обфускация и оптимизация кода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85" name="Google Shape;885;p9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Sdk Versions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1" name="Google Shape;891;p99"/>
          <p:cNvSpPr txBox="1"/>
          <p:nvPr/>
        </p:nvSpPr>
        <p:spPr>
          <a:xfrm>
            <a:off x="820625" y="1421425"/>
            <a:ext cx="8777700" cy="4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1" lang="ru-RU" sz="1600">
                <a:solidFill>
                  <a:schemeClr val="dk1"/>
                </a:solidFill>
              </a:rPr>
              <a:t>compileSdkVersion</a:t>
            </a:r>
            <a:endParaRPr b="1"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Указывается версия sdk, которая будет использоваться при компиляции приложения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1" lang="ru-RU" sz="1600">
                <a:solidFill>
                  <a:schemeClr val="dk1"/>
                </a:solidFill>
              </a:rPr>
              <a:t>minSdkVersion</a:t>
            </a:r>
            <a:endParaRPr b="1"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Минимальная поддерживаемая вашим устройством версия. 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Чем оно ниже compileSdkVersion, тем больше надо будет писать if-else и писать обратно совместимый код, иногда лишая себя нового функционала в Android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1" lang="ru-RU" sz="1600">
                <a:solidFill>
                  <a:schemeClr val="dk1"/>
                </a:solidFill>
              </a:rPr>
              <a:t>targetSdkVersion</a:t>
            </a:r>
            <a:endParaRPr b="1"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Определяет версию, для которой тестировалось приложение и оно готово ко всем изменениям в новой версии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Если приложение имеет targetSdkVersion меньше, чем в системе, то Android включит режим обратной совместимости и некоторые изменения не будут применены для приложения.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Не все изменения будут откатаны. Например, изменения Android Runtime Permissions с временной выдачей разрешений или их откатом будет применен независимо от версии.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Google Play постоянно ставит дедлайны на повышение версии target sdk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92" name="Google Shape;892;p99"/>
          <p:cNvSpPr txBox="1"/>
          <p:nvPr/>
        </p:nvSpPr>
        <p:spPr>
          <a:xfrm>
            <a:off x="981800" y="6100825"/>
            <a:ext cx="8719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3"/>
              </a:rPr>
              <a:t>https://youtu.be/JEAUTGYmz2s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4"/>
              </a:rPr>
              <a:t>https://apptractor.ru/develop/compilesdkversion-i-targetsdkversion-v-chem-raznitsa.html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93" name="Google Shape;893;p9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Build Type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9" name="Google Shape;899;p100"/>
          <p:cNvSpPr txBox="1"/>
          <p:nvPr/>
        </p:nvSpPr>
        <p:spPr>
          <a:xfrm>
            <a:off x="344500" y="1420788"/>
            <a:ext cx="49308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Определяет конфигурацию </a:t>
            </a:r>
            <a:r>
              <a:rPr lang="ru-RU" sz="1600">
                <a:solidFill>
                  <a:schemeClr val="dk1"/>
                </a:solidFill>
              </a:rPr>
              <a:t>проекта</a:t>
            </a:r>
            <a:r>
              <a:rPr lang="ru-RU" sz="1600">
                <a:solidFill>
                  <a:schemeClr val="dk1"/>
                </a:solidFill>
              </a:rPr>
              <a:t> для разных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этапов разработки.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buildType может определять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возможность отладки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ключи для подписи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как обфусцировать код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sourceSets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build config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таски для сборки проекта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matchingFallbacks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конфигурации для зависимостей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изменять значения в manifest (Manifest Placeholder)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По умолчанию есть два разных типа: debug и release, но должен быть как минимум один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00" name="Google Shape;90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75" y="5901213"/>
            <a:ext cx="4930800" cy="59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000" y="0"/>
            <a:ext cx="66794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0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Product Flavor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08" name="Google Shape;908;p101"/>
          <p:cNvSpPr txBox="1"/>
          <p:nvPr/>
        </p:nvSpPr>
        <p:spPr>
          <a:xfrm>
            <a:off x="359150" y="1514250"/>
            <a:ext cx="49308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Разные версии для конечного </a:t>
            </a:r>
            <a:r>
              <a:rPr lang="ru-RU" sz="1600">
                <a:solidFill>
                  <a:schemeClr val="dk1"/>
                </a:solidFill>
              </a:rPr>
              <a:t>пользователя через создание специальных dimension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flavor может определять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практически то же, что и </a:t>
            </a:r>
            <a:r>
              <a:rPr b="1" lang="ru-RU" sz="1600">
                <a:solidFill>
                  <a:schemeClr val="dk1"/>
                </a:solidFill>
              </a:rPr>
              <a:t>buildType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По умолчанию их нет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09" name="Google Shape;90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750" y="0"/>
            <a:ext cx="4753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Build Type + Product Flavor = Build Variant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16" name="Google Shape;91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25" y="1900238"/>
            <a:ext cx="61245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0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Почему стоит изучать Gradle?</a:t>
            </a:r>
            <a:endParaRPr/>
          </a:p>
        </p:txBody>
      </p:sp>
      <p:sp>
        <p:nvSpPr>
          <p:cNvPr id="462" name="Google Shape;462;p49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Не понимаете почему вы используете Gradle и почему он используется для сборки приложений в Android Studio?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У вас возникает чувство, что ненавидите Gradle? 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Вы не понимаете, что происходит в Gradle и что это строки, которые печатаются в консоли во время сборки? 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Собираете проект всегда надеясь на удачу, что он соберется?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Хотите стать специалистом в Android разработке?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Хочется, чтобы все собиралось быстрее, но сначала надо починить сборку?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Хотите понять о какой там </a:t>
            </a:r>
            <a:r>
              <a:rPr lang="ru-RU" sz="1600"/>
              <a:t>многомодульности</a:t>
            </a:r>
            <a:r>
              <a:rPr lang="ru-RU" sz="1600"/>
              <a:t> все говорят?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Вкатывание в KMM удерживает необходимость настройки проекта?</a:t>
            </a:r>
            <a:endParaRPr sz="1600"/>
          </a:p>
        </p:txBody>
      </p:sp>
      <p:pic>
        <p:nvPicPr>
          <p:cNvPr id="463" name="Google Shape;4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582" y="1488650"/>
            <a:ext cx="4150019" cy="361910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Disable </a:t>
            </a:r>
            <a:r>
              <a:rPr lang="ru-RU"/>
              <a:t>Build Variant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23" name="Google Shape;92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913" y="1773250"/>
            <a:ext cx="5416125" cy="27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3"/>
          <p:cNvSpPr txBox="1"/>
          <p:nvPr/>
        </p:nvSpPr>
        <p:spPr>
          <a:xfrm>
            <a:off x="403100" y="1773250"/>
            <a:ext cx="56928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Минимизируйте количество </a:t>
            </a:r>
            <a:r>
              <a:rPr b="1" lang="ru-RU" sz="1600">
                <a:solidFill>
                  <a:schemeClr val="dk1"/>
                </a:solidFill>
              </a:rPr>
              <a:t>flavor</a:t>
            </a:r>
            <a:r>
              <a:rPr lang="ru-RU" sz="1600">
                <a:solidFill>
                  <a:schemeClr val="dk1"/>
                </a:solidFill>
              </a:rPr>
              <a:t> и </a:t>
            </a:r>
            <a:r>
              <a:rPr b="1" lang="ru-RU" sz="1600">
                <a:solidFill>
                  <a:schemeClr val="dk1"/>
                </a:solidFill>
              </a:rPr>
              <a:t>buildVariant</a:t>
            </a:r>
            <a:endParaRPr b="1"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Отключайте</a:t>
            </a:r>
            <a:r>
              <a:rPr lang="ru-RU" sz="1600">
                <a:solidFill>
                  <a:schemeClr val="dk1"/>
                </a:solidFill>
              </a:rPr>
              <a:t> ненужные </a:t>
            </a:r>
            <a:r>
              <a:rPr lang="ru-RU" sz="1600">
                <a:solidFill>
                  <a:schemeClr val="dk1"/>
                </a:solidFill>
              </a:rPr>
              <a:t>пересечения</a:t>
            </a:r>
            <a:r>
              <a:rPr lang="ru-RU" sz="1600">
                <a:solidFill>
                  <a:schemeClr val="dk1"/>
                </a:solidFill>
              </a:rPr>
              <a:t> для быстрой синхронизации проекта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25" name="Google Shape;925;p10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SourceSet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1" name="Google Shape;931;p104"/>
          <p:cNvSpPr txBox="1"/>
          <p:nvPr/>
        </p:nvSpPr>
        <p:spPr>
          <a:xfrm>
            <a:off x="403100" y="1773250"/>
            <a:ext cx="5692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Папки с кодом и ресурсами для </a:t>
            </a:r>
            <a:r>
              <a:rPr b="1" lang="ru-RU" sz="1600">
                <a:solidFill>
                  <a:schemeClr val="dk1"/>
                </a:solidFill>
              </a:rPr>
              <a:t>buildVariant</a:t>
            </a:r>
            <a:endParaRPr b="1"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Можно добавлять свой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sourceSets одного </a:t>
            </a:r>
            <a:r>
              <a:rPr b="1" lang="ru-RU" sz="1600">
                <a:solidFill>
                  <a:schemeClr val="dk1"/>
                </a:solidFill>
              </a:rPr>
              <a:t>buildType</a:t>
            </a:r>
            <a:r>
              <a:rPr lang="ru-RU" sz="1600">
                <a:solidFill>
                  <a:schemeClr val="dk1"/>
                </a:solidFill>
              </a:rPr>
              <a:t> не должно быть одинаковых классов, иначе сборка упадет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32" name="Google Shape;9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600" y="1262200"/>
            <a:ext cx="398145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75" y="3740050"/>
            <a:ext cx="6113575" cy="23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Manifest Merging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40" name="Google Shape;94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888" y="3847900"/>
            <a:ext cx="9284674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05"/>
          <p:cNvSpPr txBox="1"/>
          <p:nvPr/>
        </p:nvSpPr>
        <p:spPr>
          <a:xfrm>
            <a:off x="677325" y="1507500"/>
            <a:ext cx="5418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Все манифесты собираются в один единый 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Мерж происходит по приоритетам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Есть специальные правила </a:t>
            </a:r>
            <a:r>
              <a:rPr b="1" lang="ru-RU" sz="1600">
                <a:solidFill>
                  <a:schemeClr val="dk1"/>
                </a:solidFill>
              </a:rPr>
              <a:t>tools:node</a:t>
            </a:r>
            <a:r>
              <a:rPr lang="ru-RU" sz="1600">
                <a:solidFill>
                  <a:schemeClr val="dk1"/>
                </a:solidFill>
              </a:rPr>
              <a:t>, которые позволяют некоторое поведение починить либо переопределить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42" name="Google Shape;942;p105"/>
          <p:cNvSpPr txBox="1"/>
          <p:nvPr/>
        </p:nvSpPr>
        <p:spPr>
          <a:xfrm>
            <a:off x="263775" y="6200775"/>
            <a:ext cx="65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https://developer.android.com/studio/build/manage-manifests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0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Приоритеты </a:t>
            </a:r>
            <a:r>
              <a:rPr lang="ru-RU"/>
              <a:t>Manifest Merging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49" name="Google Shape;94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888" y="3847900"/>
            <a:ext cx="9284674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6"/>
          <p:cNvSpPr txBox="1"/>
          <p:nvPr/>
        </p:nvSpPr>
        <p:spPr>
          <a:xfrm>
            <a:off x="677325" y="1385325"/>
            <a:ext cx="95805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Манифест нашего buildType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Манифест из sourceSet для buildVariant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Манифест из sourceSet для buildType</a:t>
            </a:r>
            <a:endParaRPr sz="1600">
              <a:solidFill>
                <a:schemeClr val="dk1"/>
              </a:solidFill>
            </a:endParaRPr>
          </a:p>
          <a:p>
            <a:pPr indent="-295275" lvl="2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</a:pPr>
            <a:r>
              <a:rPr lang="ru-RU" sz="1600">
                <a:solidFill>
                  <a:schemeClr val="dk1"/>
                </a:solidFill>
              </a:rPr>
              <a:t>Манифест из sourceSet для productFlavor</a:t>
            </a:r>
            <a:endParaRPr sz="1600">
              <a:solidFill>
                <a:schemeClr val="dk1"/>
              </a:solidFill>
            </a:endParaRPr>
          </a:p>
          <a:p>
            <a:pPr indent="-215900" lvl="3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Если их несколько, то по порядку их объявления в flavorDimensions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Манифест Android Application Module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Манифесты подключаемых библиотек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51" name="Google Shape;951;p106"/>
          <p:cNvSpPr txBox="1"/>
          <p:nvPr/>
        </p:nvSpPr>
        <p:spPr>
          <a:xfrm>
            <a:off x="263775" y="6200775"/>
            <a:ext cx="65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https://developer.android.com/studio/build/manage-manifests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0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Результат работы AGP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8" name="Google Shape;958;p107"/>
          <p:cNvSpPr txBox="1"/>
          <p:nvPr/>
        </p:nvSpPr>
        <p:spPr>
          <a:xfrm>
            <a:off x="677325" y="1385325"/>
            <a:ext cx="95805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Manifests -&gt; Merged манифест (один большой)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Код -&gt; .classes -&gt; dex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Ресурсы -&gt; скомпилированные ресурсы и resources.arsc таблица идентификаторов</a:t>
            </a:r>
            <a:endParaRPr sz="1600">
              <a:solidFill>
                <a:schemeClr val="dk1"/>
              </a:solidFill>
            </a:endParaRPr>
          </a:p>
          <a:p>
            <a:pPr indent="0" lvl="0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59" name="Google Shape;959;p10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108"/>
          <p:cNvPicPr preferRelativeResize="0"/>
          <p:nvPr/>
        </p:nvPicPr>
        <p:blipFill rotWithShape="1">
          <a:blip r:embed="rId3">
            <a:alphaModFix/>
          </a:blip>
          <a:srcRect b="23167" l="33895" r="0" t="19512"/>
          <a:stretch/>
        </p:blipFill>
        <p:spPr>
          <a:xfrm>
            <a:off x="3195299" y="1"/>
            <a:ext cx="8996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08"/>
          <p:cNvSpPr txBox="1"/>
          <p:nvPr>
            <p:ph type="title"/>
          </p:nvPr>
        </p:nvSpPr>
        <p:spPr>
          <a:xfrm>
            <a:off x="603175" y="1119975"/>
            <a:ext cx="89967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Mногомодульность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6" name="Google Shape;966;p10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А надо ли?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72" name="Google Shape;972;p109"/>
          <p:cNvSpPr txBox="1"/>
          <p:nvPr/>
        </p:nvSpPr>
        <p:spPr>
          <a:xfrm>
            <a:off x="677325" y="1385325"/>
            <a:ext cx="95805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Что она даст?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Превратит кучу плохо кода в много куч плохого кода?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Навредит или наоборот поможет?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Разработчики мешают друг другу?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Много конфликтов?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Долгая сборка?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Покупка более мощного устройства или аренда сервера не решит проблему?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73" name="Google Shape;97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325" y="3697325"/>
            <a:ext cx="5319745" cy="3037574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План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0" name="Google Shape;980;p110"/>
          <p:cNvSpPr txBox="1"/>
          <p:nvPr/>
        </p:nvSpPr>
        <p:spPr>
          <a:xfrm>
            <a:off x="677325" y="1385325"/>
            <a:ext cx="9580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Определить преимущества и недостатки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Определить структуру компании, команды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Выделить типы модулей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Определить их ограничения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Определить </a:t>
            </a:r>
            <a:r>
              <a:rPr lang="ru-RU" sz="1600">
                <a:solidFill>
                  <a:schemeClr val="dk1"/>
                </a:solidFill>
              </a:rPr>
              <a:t>ответственных</a:t>
            </a:r>
            <a:r>
              <a:rPr lang="ru-RU" sz="1600">
                <a:solidFill>
                  <a:schemeClr val="dk1"/>
                </a:solidFill>
              </a:rPr>
              <a:t> за модули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Настройка удобной конфигурации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81" name="Google Shape;981;p1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Преимущества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7" name="Google Shape;987;p111"/>
          <p:cNvSpPr txBox="1"/>
          <p:nvPr/>
        </p:nvSpPr>
        <p:spPr>
          <a:xfrm>
            <a:off x="677325" y="1385325"/>
            <a:ext cx="9580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Включает преимущества системы сборки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Горизонтальная расширяемость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Быстрая инкрементальная сборка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Compilation Avoidance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Распределение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lang="ru-RU" sz="1600">
                <a:solidFill>
                  <a:schemeClr val="dk1"/>
                </a:solidFill>
              </a:rPr>
              <a:t>ответственности</a:t>
            </a:r>
            <a:r>
              <a:rPr lang="ru-RU" sz="1600">
                <a:solidFill>
                  <a:schemeClr val="dk1"/>
                </a:solidFill>
              </a:rPr>
              <a:t> за модули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Уменьшение связанности компонентов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88" name="Google Shape;988;p1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1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Проблемы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4" name="Google Shape;994;p112"/>
          <p:cNvSpPr txBox="1"/>
          <p:nvPr/>
        </p:nvSpPr>
        <p:spPr>
          <a:xfrm>
            <a:off x="677325" y="1385325"/>
            <a:ext cx="95805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Сложно ориентироваться и найти нужный код.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Сложность управления зависимостями (тут помогут способы хранения версии зависимостей из части про Gradle)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Копипаста конфигурационных файлов build.gradle.kts и settings.gradle.kts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Сложно понимать конфигурационные файлы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Заброшенные модули без привязки к кому-то 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Структура модулей не позволяет расширяться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Могут появиться циклические зависимости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Долгая сборка из-за неудачных связей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Сильная связанность из-за отсутствия достаточных ограничений на зависимости (Фича поверх фичи) 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Много мерж конфликтов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95" name="Google Shape;995;p112"/>
          <p:cNvSpPr txBox="1"/>
          <p:nvPr/>
        </p:nvSpPr>
        <p:spPr>
          <a:xfrm>
            <a:off x="677325" y="5892975"/>
            <a:ext cx="616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https://habr.com/ru/company/cian/blog/662766/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Основные характеристики Gradle </a:t>
            </a:r>
            <a:endParaRPr/>
          </a:p>
        </p:txBody>
      </p:sp>
      <p:sp>
        <p:nvSpPr>
          <p:cNvPr id="470" name="Google Shape;470;p50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Проект с открытым исходным кодом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Основан на JVM. Если посмотреть на исходники, то можно увидеть, что большая часть кода написана на JVM языках. 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Скрипты можно писать на Kotlin и Groovy. Для его разработки используются обычно JVM языки, такие как Kotlin, Java и Groovy. С помощью этих языков можно и расширять функциональность Gradle.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Предоставляет возможность для расширения функционала через плагины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Является официальный инструментом сборки Android приложений</a:t>
            </a:r>
            <a:endParaRPr sz="1600"/>
          </a:p>
          <a:p>
            <a:pPr indent="0" lvl="0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1" name="Google Shape;4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82" y="2148075"/>
            <a:ext cx="28575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Структура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2" name="Google Shape;1002;p113"/>
          <p:cNvSpPr txBox="1"/>
          <p:nvPr/>
        </p:nvSpPr>
        <p:spPr>
          <a:xfrm>
            <a:off x="677325" y="1385325"/>
            <a:ext cx="5316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Проанализируйте: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компанию и ее архитектуру 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команду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реализуемый функционал приложения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рост проекта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03" name="Google Shape;100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063" y="1591225"/>
            <a:ext cx="46005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1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Типы модулей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010" name="Google Shape;1010;p114"/>
          <p:cNvGrpSpPr/>
          <p:nvPr/>
        </p:nvGrpSpPr>
        <p:grpSpPr>
          <a:xfrm>
            <a:off x="2443885" y="2995694"/>
            <a:ext cx="7595761" cy="866598"/>
            <a:chOff x="658813" y="2232530"/>
            <a:chExt cx="7018166" cy="800700"/>
          </a:xfrm>
        </p:grpSpPr>
        <p:sp>
          <p:nvSpPr>
            <p:cNvPr id="1011" name="Google Shape;1011;p114"/>
            <p:cNvSpPr/>
            <p:nvPr/>
          </p:nvSpPr>
          <p:spPr>
            <a:xfrm>
              <a:off x="658813" y="2232530"/>
              <a:ext cx="800700" cy="80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app</a:t>
              </a:r>
              <a:endParaRPr sz="1200"/>
            </a:p>
          </p:txBody>
        </p:sp>
        <p:sp>
          <p:nvSpPr>
            <p:cNvPr id="1012" name="Google Shape;1012;p114"/>
            <p:cNvSpPr/>
            <p:nvPr/>
          </p:nvSpPr>
          <p:spPr>
            <a:xfrm>
              <a:off x="5671280" y="2232530"/>
              <a:ext cx="800700" cy="80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7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core</a:t>
              </a:r>
              <a:endParaRPr sz="1700"/>
            </a:p>
          </p:txBody>
        </p:sp>
        <p:sp>
          <p:nvSpPr>
            <p:cNvPr id="1013" name="Google Shape;1013;p114"/>
            <p:cNvSpPr/>
            <p:nvPr/>
          </p:nvSpPr>
          <p:spPr>
            <a:xfrm>
              <a:off x="6876279" y="2232530"/>
              <a:ext cx="800700" cy="80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design</a:t>
              </a:r>
              <a:endParaRPr sz="1100"/>
            </a:p>
          </p:txBody>
        </p:sp>
        <p:sp>
          <p:nvSpPr>
            <p:cNvPr id="1014" name="Google Shape;1014;p114"/>
            <p:cNvSpPr/>
            <p:nvPr/>
          </p:nvSpPr>
          <p:spPr>
            <a:xfrm>
              <a:off x="3165047" y="2232530"/>
              <a:ext cx="800700" cy="80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7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api/impl</a:t>
              </a:r>
              <a:endParaRPr sz="1700"/>
            </a:p>
          </p:txBody>
        </p:sp>
      </p:grpSp>
      <p:grpSp>
        <p:nvGrpSpPr>
          <p:cNvPr id="1015" name="Google Shape;1015;p114"/>
          <p:cNvGrpSpPr/>
          <p:nvPr/>
        </p:nvGrpSpPr>
        <p:grpSpPr>
          <a:xfrm>
            <a:off x="3775769" y="2995694"/>
            <a:ext cx="3603444" cy="866598"/>
            <a:chOff x="3094433" y="2232530"/>
            <a:chExt cx="3329431" cy="800700"/>
          </a:xfrm>
        </p:grpSpPr>
        <p:sp>
          <p:nvSpPr>
            <p:cNvPr id="1016" name="Google Shape;1016;p114"/>
            <p:cNvSpPr/>
            <p:nvPr/>
          </p:nvSpPr>
          <p:spPr>
            <a:xfrm>
              <a:off x="5623165" y="2232530"/>
              <a:ext cx="800700" cy="80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en</a:t>
              </a:r>
              <a:r>
                <a:rPr lang="ru-RU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try</a:t>
              </a:r>
              <a:endParaRPr/>
            </a:p>
          </p:txBody>
        </p:sp>
        <p:sp>
          <p:nvSpPr>
            <p:cNvPr id="1017" name="Google Shape;1017;p114"/>
            <p:cNvSpPr/>
            <p:nvPr/>
          </p:nvSpPr>
          <p:spPr>
            <a:xfrm>
              <a:off x="3094433" y="2232530"/>
              <a:ext cx="800700" cy="80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7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test</a:t>
              </a:r>
              <a:endParaRPr sz="1700"/>
            </a:p>
          </p:txBody>
        </p:sp>
      </p:grpSp>
      <p:sp>
        <p:nvSpPr>
          <p:cNvPr id="1018" name="Google Shape;1018;p1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app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4" name="Google Shape;1024;p115"/>
          <p:cNvSpPr txBox="1"/>
          <p:nvPr/>
        </p:nvSpPr>
        <p:spPr>
          <a:xfrm>
            <a:off x="677325" y="1956825"/>
            <a:ext cx="95805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модуль с плагином android application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по нему собирается итоговый apk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может быть несколько, если несколько приложений в одном проекте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подключает к себе все остальные модули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5" name="Google Shape;1025;p1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1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api/impl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1" name="Google Shape;1031;p116"/>
          <p:cNvSpPr txBox="1"/>
          <p:nvPr/>
        </p:nvSpPr>
        <p:spPr>
          <a:xfrm>
            <a:off x="677325" y="1839600"/>
            <a:ext cx="95805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два модуля - с </a:t>
            </a:r>
            <a:r>
              <a:rPr lang="ru-RU" sz="1600">
                <a:solidFill>
                  <a:schemeClr val="dk1"/>
                </a:solidFill>
              </a:rPr>
              <a:t>интерфейсами</a:t>
            </a:r>
            <a:r>
              <a:rPr lang="ru-RU" sz="1600">
                <a:solidFill>
                  <a:schemeClr val="dk1"/>
                </a:solidFill>
              </a:rPr>
              <a:t> и их реализациями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api модуль содержит </a:t>
            </a:r>
            <a:r>
              <a:rPr lang="ru-RU" sz="1600">
                <a:solidFill>
                  <a:schemeClr val="dk1"/>
                </a:solidFill>
              </a:rPr>
              <a:t>интерфейсы</a:t>
            </a:r>
            <a:r>
              <a:rPr lang="ru-RU" sz="1600">
                <a:solidFill>
                  <a:schemeClr val="dk1"/>
                </a:solidFill>
              </a:rPr>
              <a:t>, которые доступны другим клиентам, поэтому к его наполнению надо подходить осторожно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impl содержит реализации и этот модуль никуда не должен подключаться кроме entry и app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при активной разработке, клиентские модули не пересобираются, потому что меняется только impl, а не api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такой подход в большинстве избавляет от циклических зависимостей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api к api стоит подключать аккуратно. 10 раз подумав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32" name="Google Shape;1032;p1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core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8" name="Google Shape;1038;p117"/>
          <p:cNvSpPr txBox="1"/>
          <p:nvPr/>
        </p:nvSpPr>
        <p:spPr>
          <a:xfrm>
            <a:off x="677325" y="1956825"/>
            <a:ext cx="95805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содержит что-то базовое, что нужно всем. работа с сетью, di, хранилищем, тогглы, утилиты и прочее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может быть разделение на api и impl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может быть оберткой над разными библиотеками и предоставлять один интерфейс взаимодействия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можно подключать ко всем модулям, но если есть api и impl часть, то действуют правила api/impl модулей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39" name="Google Shape;1039;p1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1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test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5" name="Google Shape;1045;p118"/>
          <p:cNvSpPr txBox="1"/>
          <p:nvPr/>
        </p:nvSpPr>
        <p:spPr>
          <a:xfrm>
            <a:off x="677325" y="2044750"/>
            <a:ext cx="95805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мог быть и в core, но почему бы не выделить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содержит утилиты для тестирования кода или тесты по типу benchmark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должен подключаться через testImplementation или </a:t>
            </a:r>
            <a:r>
              <a:rPr lang="ru-RU" sz="1600">
                <a:solidFill>
                  <a:schemeClr val="dk1"/>
                </a:solidFill>
              </a:rPr>
              <a:t>androidTestImplementation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не должен попасть в итоговый apk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46" name="Google Shape;1046;p1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2" name="Google Shape;1052;p119"/>
          <p:cNvSpPr txBox="1"/>
          <p:nvPr/>
        </p:nvSpPr>
        <p:spPr>
          <a:xfrm>
            <a:off x="658825" y="2132675"/>
            <a:ext cx="95805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самый простой для начала модуль. можно сразу выносить общие ui компоненты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по своей сути так же core, но вынесен в отдельный тип по своей значимости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подключается к модулям с ui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53" name="Google Shape;1053;p1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entry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9" name="Google Shape;1059;p120"/>
          <p:cNvSpPr txBox="1"/>
          <p:nvPr/>
        </p:nvSpPr>
        <p:spPr>
          <a:xfrm>
            <a:off x="677325" y="1385325"/>
            <a:ext cx="95805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опциональный модуль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основная задача разгрузить app модуль, чтобы его build.gradle занимался только настройкой проекта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например, тут можно описывать di связи, навигацию и прочее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может быть мостом между одной фичей и множеством других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по сути это шина, но которая не должна содержать какой-то своей логики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60" name="Google Shape;1060;p1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2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Ограничения на зависимости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66" name="Google Shape;1066;p121"/>
          <p:cNvSpPr txBox="1"/>
          <p:nvPr/>
        </p:nvSpPr>
        <p:spPr>
          <a:xfrm>
            <a:off x="677325" y="1385325"/>
            <a:ext cx="9580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По типам модулей.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impl -&gt; entry/app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api -&gt; impl/entry (к api осторожно)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core -&gt; ко всем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design</a:t>
            </a:r>
            <a:r>
              <a:rPr lang="ru-RU" sz="1600">
                <a:solidFill>
                  <a:schemeClr val="dk1"/>
                </a:solidFill>
              </a:rPr>
              <a:t>-&gt; impl/core/app (там, где есть ui)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entry -&gt; app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По любым другим параметрам</a:t>
            </a:r>
            <a:r>
              <a:rPr lang="ru-RU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Например, запрет на Compose для определенных команд.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Проверки можно реализовать через Gradle Plugin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67" name="Google Shape;1067;p1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2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Ответственность</a:t>
            </a:r>
            <a:r>
              <a:rPr lang="ru-RU">
                <a:solidFill>
                  <a:schemeClr val="dk2"/>
                </a:solidFill>
              </a:rPr>
              <a:t> за модули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73" name="Google Shape;1073;p122"/>
          <p:cNvSpPr txBox="1"/>
          <p:nvPr/>
        </p:nvSpPr>
        <p:spPr>
          <a:xfrm>
            <a:off x="677325" y="1898225"/>
            <a:ext cx="9580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Группой модулей может владеть команда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но у каждого модуля должен быть как минимум один владелец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74" name="Google Shape;1074;p1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/>
          <p:nvPr/>
        </p:nvSpPr>
        <p:spPr>
          <a:xfrm>
            <a:off x="4159250" y="1479550"/>
            <a:ext cx="3884100" cy="3898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1"/>
          <p:cNvSpPr txBox="1"/>
          <p:nvPr>
            <p:ph type="title"/>
          </p:nvPr>
        </p:nvSpPr>
        <p:spPr>
          <a:xfrm>
            <a:off x="4308741" y="2876991"/>
            <a:ext cx="35745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lang="ru-RU">
                <a:solidFill>
                  <a:schemeClr val="dk2"/>
                </a:solidFill>
              </a:rPr>
              <a:t>Основные концепции Gradle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479" name="Google Shape;479;p51"/>
          <p:cNvSpPr/>
          <p:nvPr/>
        </p:nvSpPr>
        <p:spPr>
          <a:xfrm>
            <a:off x="4509864" y="21145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1"/>
          <p:cNvSpPr/>
          <p:nvPr/>
        </p:nvSpPr>
        <p:spPr>
          <a:xfrm>
            <a:off x="4509864" y="45783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1"/>
          <p:cNvSpPr/>
          <p:nvPr/>
        </p:nvSpPr>
        <p:spPr>
          <a:xfrm>
            <a:off x="7519764" y="21145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1"/>
          <p:cNvSpPr/>
          <p:nvPr/>
        </p:nvSpPr>
        <p:spPr>
          <a:xfrm>
            <a:off x="7519764" y="45783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 v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1"/>
          <p:cNvSpPr txBox="1"/>
          <p:nvPr/>
        </p:nvSpPr>
        <p:spPr>
          <a:xfrm>
            <a:off x="8112125" y="1670771"/>
            <a:ext cx="24951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Project (Модуль)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1"/>
          <p:cNvSpPr txBox="1"/>
          <p:nvPr/>
        </p:nvSpPr>
        <p:spPr>
          <a:xfrm>
            <a:off x="8112125" y="4325071"/>
            <a:ext cx="24951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Зависимости</a:t>
            </a:r>
            <a:endParaRPr/>
          </a:p>
        </p:txBody>
      </p:sp>
      <p:sp>
        <p:nvSpPr>
          <p:cNvPr id="485" name="Google Shape;485;p51"/>
          <p:cNvSpPr txBox="1"/>
          <p:nvPr/>
        </p:nvSpPr>
        <p:spPr>
          <a:xfrm>
            <a:off x="1622916" y="1670771"/>
            <a:ext cx="24951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Управление зависимостями</a:t>
            </a:r>
            <a:endParaRPr/>
          </a:p>
        </p:txBody>
      </p:sp>
      <p:sp>
        <p:nvSpPr>
          <p:cNvPr id="486" name="Google Shape;486;p51"/>
          <p:cNvSpPr txBox="1"/>
          <p:nvPr/>
        </p:nvSpPr>
        <p:spPr>
          <a:xfrm>
            <a:off x="1622916" y="4325071"/>
            <a:ext cx="24951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Конфигурации</a:t>
            </a:r>
            <a:endParaRPr/>
          </a:p>
        </p:txBody>
      </p:sp>
      <p:sp>
        <p:nvSpPr>
          <p:cNvPr id="487" name="Google Shape;487;p51"/>
          <p:cNvSpPr txBox="1"/>
          <p:nvPr/>
        </p:nvSpPr>
        <p:spPr>
          <a:xfrm>
            <a:off x="7519775" y="32016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Daemon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88" name="Google Shape;488;p51"/>
          <p:cNvSpPr txBox="1"/>
          <p:nvPr/>
        </p:nvSpPr>
        <p:spPr>
          <a:xfrm>
            <a:off x="501175" y="31981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Плагины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89" name="Google Shape;489;p51"/>
          <p:cNvSpPr/>
          <p:nvPr/>
        </p:nvSpPr>
        <p:spPr>
          <a:xfrm>
            <a:off x="4089989" y="33428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1"/>
          <p:cNvSpPr/>
          <p:nvPr/>
        </p:nvSpPr>
        <p:spPr>
          <a:xfrm>
            <a:off x="7929789" y="3342850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/>
          <p:nvPr/>
        </p:nvSpPr>
        <p:spPr>
          <a:xfrm>
            <a:off x="6028964" y="5243325"/>
            <a:ext cx="172200" cy="172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 v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1"/>
          <p:cNvSpPr txBox="1"/>
          <p:nvPr/>
        </p:nvSpPr>
        <p:spPr>
          <a:xfrm>
            <a:off x="5617025" y="5618571"/>
            <a:ext cx="24951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Задачи (Task)</a:t>
            </a:r>
            <a:endParaRPr/>
          </a:p>
        </p:txBody>
      </p:sp>
      <p:sp>
        <p:nvSpPr>
          <p:cNvPr id="493" name="Google Shape;493;p5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Правила конфигурации модулей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0" name="Google Shape;1080;p123"/>
          <p:cNvSpPr txBox="1"/>
          <p:nvPr/>
        </p:nvSpPr>
        <p:spPr>
          <a:xfrm>
            <a:off x="677325" y="1898225"/>
            <a:ext cx="95805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должно быть максимальное упрощение </a:t>
            </a:r>
            <a:r>
              <a:rPr b="1" lang="ru-RU" sz="1600">
                <a:solidFill>
                  <a:schemeClr val="dk1"/>
                </a:solidFill>
              </a:rPr>
              <a:t>build.gradle.kts</a:t>
            </a:r>
            <a:r>
              <a:rPr lang="ru-RU" sz="1600">
                <a:solidFill>
                  <a:schemeClr val="dk1"/>
                </a:solidFill>
              </a:rPr>
              <a:t> для модулей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правила должны не допускать излишней копипасты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использовать больше implementation и редких случаях api конфигурацию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применить один из </a:t>
            </a:r>
            <a:r>
              <a:rPr lang="ru-RU" sz="1600">
                <a:solidFill>
                  <a:schemeClr val="dk1"/>
                </a:solidFill>
              </a:rPr>
              <a:t>способов</a:t>
            </a:r>
            <a:r>
              <a:rPr lang="ru-RU" sz="1600">
                <a:solidFill>
                  <a:schemeClr val="dk1"/>
                </a:solidFill>
              </a:rPr>
              <a:t> организации хранения зависимостей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81" name="Google Shape;1081;p123"/>
          <p:cNvSpPr txBox="1"/>
          <p:nvPr/>
        </p:nvSpPr>
        <p:spPr>
          <a:xfrm>
            <a:off x="1116950" y="4337525"/>
            <a:ext cx="60081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хороший пример плагина: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https://github.com/formatools/forma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82" name="Google Shape;108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125" y="3302000"/>
            <a:ext cx="5621200" cy="33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24"/>
          <p:cNvSpPr txBox="1"/>
          <p:nvPr>
            <p:ph type="title"/>
          </p:nvPr>
        </p:nvSpPr>
        <p:spPr>
          <a:xfrm>
            <a:off x="603175" y="1119975"/>
            <a:ext cx="5082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Профайлинг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9" name="Google Shape;1089;p124"/>
          <p:cNvPicPr preferRelativeResize="0"/>
          <p:nvPr/>
        </p:nvPicPr>
        <p:blipFill rotWithShape="1">
          <a:blip r:embed="rId3">
            <a:alphaModFix/>
          </a:blip>
          <a:srcRect b="18972" l="26836" r="19877" t="19136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2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Gradle Build Scan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96" name="Google Shape;109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375" y="1532625"/>
            <a:ext cx="9556625" cy="4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25"/>
          <p:cNvSpPr txBox="1"/>
          <p:nvPr/>
        </p:nvSpPr>
        <p:spPr>
          <a:xfrm>
            <a:off x="137750" y="2473200"/>
            <a:ext cx="30000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chemeClr val="dk1"/>
                </a:solidFill>
              </a:rPr>
              <a:t>root </a:t>
            </a:r>
            <a:r>
              <a:rPr b="1" lang="ru-RU" sz="1100">
                <a:solidFill>
                  <a:schemeClr val="dk1"/>
                </a:solidFill>
              </a:rPr>
              <a:t>build.gradle.kts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if (hasProperty("buildScan"))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buildScan {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termsOfServiceUrl = "https://gradle.com/terms-of-service"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termsOfServiceAgree = "yes"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}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/>
          </a:p>
        </p:txBody>
      </p:sp>
      <p:sp>
        <p:nvSpPr>
          <p:cNvPr id="1098" name="Google Shape;1098;p1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gradle-profiler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04" name="Google Shape;1104;p126"/>
          <p:cNvSpPr txBox="1"/>
          <p:nvPr/>
        </p:nvSpPr>
        <p:spPr>
          <a:xfrm>
            <a:off x="677325" y="6081350"/>
            <a:ext cx="71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Утилита: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https://github.com/gradle/gradle-profiler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Репозиторий со сценарием: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https://github.com/0xera/nowinandroid-sqldelight</a:t>
            </a:r>
            <a:endParaRPr/>
          </a:p>
        </p:txBody>
      </p:sp>
      <p:sp>
        <p:nvSpPr>
          <p:cNvPr id="1105" name="Google Shape;1105;p126"/>
          <p:cNvSpPr txBox="1"/>
          <p:nvPr/>
        </p:nvSpPr>
        <p:spPr>
          <a:xfrm>
            <a:off x="677325" y="2244075"/>
            <a:ext cx="78072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clean_build_sqldelight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tasks = [":core:database:assemble"]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cleanup-tasks = ["clean"]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gradle-args = ["-Dorg.gradle.caching=false  --rerun-tasks --no-build-cache --no-configuration-cache"]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git-checkout =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build = "sqldelight"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clean_build_room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tasks = [":core:database:assemble"]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cleanup-tasks = ["clean"]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gradle-args = ["-Dorg.gradle.caching=false  --rerun-tasks --no-build-cache --no-configuration-cache"]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git-checkout =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    build = "room"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}</a:t>
            </a:r>
            <a:endParaRPr/>
          </a:p>
        </p:txBody>
      </p:sp>
      <p:sp>
        <p:nvSpPr>
          <p:cNvPr id="1106" name="Google Shape;1106;p126"/>
          <p:cNvSpPr txBox="1"/>
          <p:nvPr/>
        </p:nvSpPr>
        <p:spPr>
          <a:xfrm>
            <a:off x="715575" y="1773250"/>
            <a:ext cx="708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Сценарий сравнения сборки с библиотеками для работы с БД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07" name="Google Shape;1107;p1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2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gradle-profiler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13" name="Google Shape;1113;p127"/>
          <p:cNvSpPr txBox="1"/>
          <p:nvPr/>
        </p:nvSpPr>
        <p:spPr>
          <a:xfrm>
            <a:off x="677325" y="6081350"/>
            <a:ext cx="71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Утилита: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https://github.com/gradle/gradle-profiler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Репозиторий со сценарием: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https://github.com/0xera/nowinandroid-sqldelight</a:t>
            </a:r>
            <a:endParaRPr/>
          </a:p>
        </p:txBody>
      </p:sp>
      <p:sp>
        <p:nvSpPr>
          <p:cNvPr id="1114" name="Google Shape;1114;p127"/>
          <p:cNvSpPr txBox="1"/>
          <p:nvPr/>
        </p:nvSpPr>
        <p:spPr>
          <a:xfrm>
            <a:off x="715575" y="1773250"/>
            <a:ext cx="7089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Запуск: gradle-profiler --bechmark --scenario compare-file.scenarios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Результат на 10 прогонов: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15" name="Google Shape;1115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175" y="2533550"/>
            <a:ext cx="7999174" cy="354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2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2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Pure Java/Kotlin &gt; Android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22" name="Google Shape;1122;p128"/>
          <p:cNvSpPr txBox="1"/>
          <p:nvPr/>
        </p:nvSpPr>
        <p:spPr>
          <a:xfrm>
            <a:off x="715575" y="1773250"/>
            <a:ext cx="7089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Стоит </a:t>
            </a:r>
            <a:r>
              <a:rPr lang="ru-RU" sz="1600">
                <a:solidFill>
                  <a:schemeClr val="dk1"/>
                </a:solidFill>
              </a:rPr>
              <a:t>отдавать</a:t>
            </a:r>
            <a:r>
              <a:rPr lang="ru-RU" sz="1600">
                <a:solidFill>
                  <a:schemeClr val="dk1"/>
                </a:solidFill>
              </a:rPr>
              <a:t> предпочтение java/kotlin модулям без AGP, так как AGP иногда выполняет лишнюю работу для конкретного модуля.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Если нужны Android классы просто, чтобы собраться, то можно подключить android зависимость как compile only.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Это Java зависимость со stub классами.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23" name="Google Shape;112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25" y="3870113"/>
            <a:ext cx="50768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2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Не дошли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30" name="Google Shape;1130;p129"/>
          <p:cNvSpPr txBox="1"/>
          <p:nvPr/>
        </p:nvSpPr>
        <p:spPr>
          <a:xfrm>
            <a:off x="715575" y="1773250"/>
            <a:ext cx="708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31" name="Google Shape;1131;p129"/>
          <p:cNvSpPr txBox="1"/>
          <p:nvPr/>
        </p:nvSpPr>
        <p:spPr>
          <a:xfrm>
            <a:off x="677325" y="1626575"/>
            <a:ext cx="7206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как устроены конфигурации в Gradle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как работает compilation avoidance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что такое ABI</a:t>
            </a:r>
            <a:endParaRPr sz="1600">
              <a:solidFill>
                <a:schemeClr val="dk1"/>
              </a:solidFill>
            </a:endParaRPr>
          </a:p>
          <a:p>
            <a:pPr indent="-268287" lvl="1" marL="2555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и тд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32" name="Google Shape;1132;p1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30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1138" name="Google Shape;1138;p1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3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Полезные ссылки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44" name="Google Shape;1144;p131"/>
          <p:cNvSpPr txBox="1"/>
          <p:nvPr/>
        </p:nvSpPr>
        <p:spPr>
          <a:xfrm>
            <a:off x="715575" y="1773250"/>
            <a:ext cx="708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45" name="Google Shape;1145;p131"/>
          <p:cNvSpPr txBox="1"/>
          <p:nvPr/>
        </p:nvSpPr>
        <p:spPr>
          <a:xfrm>
            <a:off x="677325" y="1626575"/>
            <a:ext cx="9858900" cy="4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3"/>
              </a:rPr>
              <a:t>https://threadreaderapp.com/thread/1466134453940629515.html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4"/>
              </a:rPr>
              <a:t>https://www.bruceeckel.com/2021/01/02/the-problem-with-gradle/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5"/>
              </a:rPr>
              <a:t>https://melix.github.io/blog/2021/01/the-problem-with-gradle.html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6"/>
              </a:rPr>
              <a:t>https://blog.gradle.org/gradle-vs-bazel-jvm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7"/>
              </a:rPr>
              <a:t>https://developer.squareup.com/blog/stampeding-elephants/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8"/>
              </a:rPr>
              <a:t>https://docs.gradle.org/current/userguide/plugins.html#sec:types_of_plugins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9"/>
              </a:rPr>
              <a:t>https://docs.gradle.org/8.0/release-notes.html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0"/>
              </a:rPr>
              <a:t>https://docs.gradle.org/8.0/userguide/plugins.html#sec:constrained_syntax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1"/>
              </a:rPr>
              <a:t>https://docs.gradle.org/current/userguide/organizing_gradle_projects.html#sec:build_sources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2"/>
              </a:rPr>
              <a:t>https://funkymuse.dev/posts/toml-gradle/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3"/>
              </a:rPr>
              <a:t>https://docs.gradle.org/current/userguide/platforms.html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4"/>
              </a:rPr>
              <a:t>https://docs.gradle.org/current/userguide/gradle_daemon.html#compatibility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5"/>
              </a:rPr>
              <a:t>https://docs.gradle.org/current/userguide/third_party_integration.html#embedding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6"/>
              </a:rPr>
              <a:t>https://apptractor.ru/develop/compilesdkversion-i-targetsdkversion-v-chem-raznitsa.html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7"/>
              </a:rPr>
              <a:t>https://developer.android.com/studio/build/manage-manifests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8"/>
              </a:rPr>
              <a:t>https://github.com/formatools/forma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19"/>
              </a:rPr>
              <a:t>https://github.com/gradle/gradle-profiler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0"/>
              </a:rPr>
              <a:t>https://youtu.be/JEAUTGYmz2s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1"/>
              </a:rPr>
              <a:t>https://habr.com/ru/company/cian/blog/715640/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2"/>
              </a:rPr>
              <a:t>https://habr.com/ru/company/cian/blog/667776/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3"/>
              </a:rPr>
              <a:t>https://habr.com/ru/company/cian/blog/662766/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4"/>
              </a:rPr>
              <a:t>https://habr.com/ru/company/cian/blog/670468/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5"/>
              </a:rPr>
              <a:t>https://habr.com/ru/company/cian/blog/672862/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6"/>
              </a:rPr>
              <a:t>https://youtu.be/Amjn9gVvPHo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7"/>
              </a:rPr>
              <a:t>https://www.youtube.com/watch?v=Amjn9gVvPHo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8"/>
              </a:rPr>
              <a:t>https://www.youtube.com/watch?v=yDj0n0g5dXY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29"/>
              </a:rPr>
              <a:t>https://www.youtube.com/watch?v=hpT0VutO5xk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30"/>
              </a:rPr>
              <a:t>https://www.youtube.com/watch?v=8C4tJMxjb_4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31"/>
              </a:rPr>
              <a:t>https://www.youtube.com/watch?v=WOBok2u-SL8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32"/>
              </a:rPr>
              <a:t>https://youtu.be/lzaFHmac5_k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33"/>
              </a:rPr>
              <a:t>https://www.youtube.com/watch?v=o0M4f5djJTQ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34"/>
              </a:rPr>
              <a:t>https://www.youtube.com/watch?v=p7-AffMucBw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35"/>
              </a:rPr>
              <a:t>https://www.youtube.com/watch?v=2SWgl-OdxDY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hlinkClick r:id="rId36"/>
              </a:rPr>
              <a:t>https://developer.android.com/studio/build/configure-app-module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46" name="Google Shape;1146;p1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Gradle Project</a:t>
            </a:r>
            <a:endParaRPr/>
          </a:p>
        </p:txBody>
      </p:sp>
      <p:sp>
        <p:nvSpPr>
          <p:cNvPr id="499" name="Google Shape;499;p52"/>
          <p:cNvSpPr txBox="1"/>
          <p:nvPr>
            <p:ph idx="4294967295" type="body"/>
          </p:nvPr>
        </p:nvSpPr>
        <p:spPr>
          <a:xfrm>
            <a:off x="677882" y="1773250"/>
            <a:ext cx="7059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В привычном понимании это модуль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В коде представляет из себя экземпляр класса Project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Может быть рутовый проект и много дочерних</a:t>
            </a:r>
            <a:endParaRPr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Конкретный проект настраивается в </a:t>
            </a:r>
            <a:r>
              <a:rPr b="1" lang="ru-RU" sz="1600"/>
              <a:t>build.gradle.kts</a:t>
            </a:r>
            <a:endParaRPr b="1"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Для рутового проекта, который включает в себя множество других проектов </a:t>
            </a:r>
            <a:r>
              <a:rPr lang="ru-RU" sz="1600"/>
              <a:t>настраивается</a:t>
            </a:r>
            <a:r>
              <a:rPr b="1" lang="ru-RU" sz="1600"/>
              <a:t> </a:t>
            </a:r>
            <a:r>
              <a:rPr b="1" lang="ru-RU" sz="1600"/>
              <a:t>settings</a:t>
            </a:r>
            <a:r>
              <a:rPr b="1" lang="ru-RU" sz="1600"/>
              <a:t>.gradle.kts</a:t>
            </a:r>
            <a:endParaRPr b="1" sz="1600"/>
          </a:p>
          <a:p>
            <a:pPr indent="-255587" lvl="1" marL="255587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Для проекта существуют файлы с переменными </a:t>
            </a:r>
            <a:r>
              <a:rPr b="1" lang="ru-RU" sz="1600"/>
              <a:t>gradle.properties</a:t>
            </a:r>
            <a:r>
              <a:rPr lang="ru-RU" sz="1600"/>
              <a:t> и </a:t>
            </a:r>
            <a:r>
              <a:rPr b="1" lang="ru-RU" sz="1600"/>
              <a:t>local.properties</a:t>
            </a:r>
            <a:r>
              <a:rPr lang="ru-RU" sz="1600"/>
              <a:t> для конфигурации этого проекта</a:t>
            </a:r>
            <a:endParaRPr sz="1600"/>
          </a:p>
        </p:txBody>
      </p:sp>
      <p:pic>
        <p:nvPicPr>
          <p:cNvPr id="500" name="Google Shape;5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498" y="961100"/>
            <a:ext cx="3686975" cy="39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